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0" r:id="rId5"/>
    <p:sldId id="257" r:id="rId6"/>
    <p:sldId id="262" r:id="rId7"/>
    <p:sldId id="263" r:id="rId8"/>
    <p:sldId id="259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ena Kapetanovic" initials="JK" lastIdx="1" clrIdx="0">
    <p:extLst>
      <p:ext uri="{19B8F6BF-5375-455C-9EA6-DF929625EA0E}">
        <p15:presenceInfo xmlns:p15="http://schemas.microsoft.com/office/powerpoint/2012/main" userId="S-1-5-21-1552075654-2551257895-650677168-1000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30324-4B4D-46C1-AAC5-1AEBD8B45DA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C3D75D-2041-4017-9EA2-DC2988BEC4B3}">
      <dgm:prSet phldrT="[Text]" custT="1"/>
      <dgm:spPr/>
      <dgm:t>
        <a:bodyPr/>
        <a:lstStyle/>
        <a:p>
          <a:r>
            <a:rPr lang="en-US" sz="3200" dirty="0" smtClean="0"/>
            <a:t>Progressive era</a:t>
          </a:r>
        </a:p>
        <a:p>
          <a:endParaRPr lang="en-US" sz="3200" dirty="0" smtClean="0"/>
        </a:p>
        <a:p>
          <a:endParaRPr lang="en-US" sz="3200" dirty="0" smtClean="0"/>
        </a:p>
        <a:p>
          <a:endParaRPr lang="en-US" sz="3200" dirty="0" smtClean="0"/>
        </a:p>
        <a:p>
          <a:endParaRPr lang="en-US" sz="3200" dirty="0" smtClean="0"/>
        </a:p>
        <a:p>
          <a:endParaRPr lang="en-US" sz="3200" dirty="0"/>
        </a:p>
      </dgm:t>
    </dgm:pt>
    <dgm:pt modelId="{3860C8C4-B4EC-4F60-BD1D-7E3D67DEA2B2}" type="parTrans" cxnId="{76A78076-A95C-42E4-BCED-149D560992CF}">
      <dgm:prSet/>
      <dgm:spPr/>
      <dgm:t>
        <a:bodyPr/>
        <a:lstStyle/>
        <a:p>
          <a:endParaRPr lang="en-US"/>
        </a:p>
      </dgm:t>
    </dgm:pt>
    <dgm:pt modelId="{25EC9605-F17D-4553-B0B1-F590C6F2F16A}" type="sibTrans" cxnId="{76A78076-A95C-42E4-BCED-149D560992CF}">
      <dgm:prSet/>
      <dgm:spPr/>
      <dgm:t>
        <a:bodyPr/>
        <a:lstStyle/>
        <a:p>
          <a:endParaRPr lang="en-US"/>
        </a:p>
      </dgm:t>
    </dgm:pt>
    <dgm:pt modelId="{ED8149E3-1833-45B3-A93B-846A0C7AA533}">
      <dgm:prSet phldrT="[Text]" custT="1"/>
      <dgm:spPr/>
      <dgm:t>
        <a:bodyPr/>
        <a:lstStyle/>
        <a:p>
          <a:r>
            <a:rPr lang="en-US" sz="3200" dirty="0" smtClean="0"/>
            <a:t>21</a:t>
          </a:r>
          <a:r>
            <a:rPr lang="en-US" sz="3200" baseline="30000" dirty="0" smtClean="0"/>
            <a:t>st</a:t>
          </a:r>
          <a:r>
            <a:rPr lang="en-US" sz="3200" dirty="0" smtClean="0"/>
            <a:t> century</a:t>
          </a:r>
        </a:p>
        <a:p>
          <a:endParaRPr lang="en-US" sz="3200" dirty="0" smtClean="0"/>
        </a:p>
        <a:p>
          <a:endParaRPr lang="en-US" sz="3200" dirty="0" smtClean="0"/>
        </a:p>
        <a:p>
          <a:endParaRPr lang="en-US" sz="3200" dirty="0" smtClean="0"/>
        </a:p>
        <a:p>
          <a:endParaRPr lang="en-US" sz="3200" dirty="0" smtClean="0"/>
        </a:p>
        <a:p>
          <a:endParaRPr lang="en-US" sz="3200" dirty="0"/>
        </a:p>
      </dgm:t>
    </dgm:pt>
    <dgm:pt modelId="{A9F29F42-94AE-46DC-8DA8-904970377C6C}" type="parTrans" cxnId="{E4A2443B-8EDE-411A-9330-A99C8108B356}">
      <dgm:prSet/>
      <dgm:spPr/>
      <dgm:t>
        <a:bodyPr/>
        <a:lstStyle/>
        <a:p>
          <a:endParaRPr lang="en-US"/>
        </a:p>
      </dgm:t>
    </dgm:pt>
    <dgm:pt modelId="{428DFC85-6693-41EE-BB7F-EB8D9AF42622}" type="sibTrans" cxnId="{E4A2443B-8EDE-411A-9330-A99C8108B356}">
      <dgm:prSet/>
      <dgm:spPr/>
      <dgm:t>
        <a:bodyPr/>
        <a:lstStyle/>
        <a:p>
          <a:endParaRPr lang="en-US"/>
        </a:p>
      </dgm:t>
    </dgm:pt>
    <dgm:pt modelId="{99636368-DDDC-46DF-A797-910628140535}" type="pres">
      <dgm:prSet presAssocID="{5BF30324-4B4D-46C1-AAC5-1AEBD8B45DA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93E139-E9A4-4FD7-B89C-CAC4B00D68B2}" type="pres">
      <dgm:prSet presAssocID="{6CC3D75D-2041-4017-9EA2-DC2988BEC4B3}" presName="circ1" presStyleLbl="vennNode1" presStyleIdx="0" presStyleCnt="2" custScaleX="153068" custLinFactNeighborX="-20425" custLinFactNeighborY="-704"/>
      <dgm:spPr/>
      <dgm:t>
        <a:bodyPr/>
        <a:lstStyle/>
        <a:p>
          <a:endParaRPr lang="en-US"/>
        </a:p>
      </dgm:t>
    </dgm:pt>
    <dgm:pt modelId="{D96D5A5B-6907-42B1-B165-29E83EC118B6}" type="pres">
      <dgm:prSet presAssocID="{6CC3D75D-2041-4017-9EA2-DC2988BEC4B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B7B1F-2D4B-4E44-885A-D96DAA6644CF}" type="pres">
      <dgm:prSet presAssocID="{ED8149E3-1833-45B3-A93B-846A0C7AA533}" presName="circ2" presStyleLbl="vennNode1" presStyleIdx="1" presStyleCnt="2" custScaleX="148596" custLinFactNeighborX="15786" custLinFactNeighborY="3090"/>
      <dgm:spPr/>
      <dgm:t>
        <a:bodyPr/>
        <a:lstStyle/>
        <a:p>
          <a:endParaRPr lang="en-US"/>
        </a:p>
      </dgm:t>
    </dgm:pt>
    <dgm:pt modelId="{01C3A9FC-EB79-451A-BA0E-D028B05B073C}" type="pres">
      <dgm:prSet presAssocID="{ED8149E3-1833-45B3-A93B-846A0C7AA53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E2B5C7-4358-4790-92E2-D131B5390A73}" type="presOf" srcId="{6CC3D75D-2041-4017-9EA2-DC2988BEC4B3}" destId="{8D93E139-E9A4-4FD7-B89C-CAC4B00D68B2}" srcOrd="0" destOrd="0" presId="urn:microsoft.com/office/officeart/2005/8/layout/venn1"/>
    <dgm:cxn modelId="{E4A2443B-8EDE-411A-9330-A99C8108B356}" srcId="{5BF30324-4B4D-46C1-AAC5-1AEBD8B45DAC}" destId="{ED8149E3-1833-45B3-A93B-846A0C7AA533}" srcOrd="1" destOrd="0" parTransId="{A9F29F42-94AE-46DC-8DA8-904970377C6C}" sibTransId="{428DFC85-6693-41EE-BB7F-EB8D9AF42622}"/>
    <dgm:cxn modelId="{A102515E-4897-4E8C-9A00-559EA03EF3F7}" type="presOf" srcId="{ED8149E3-1833-45B3-A93B-846A0C7AA533}" destId="{E02B7B1F-2D4B-4E44-885A-D96DAA6644CF}" srcOrd="0" destOrd="0" presId="urn:microsoft.com/office/officeart/2005/8/layout/venn1"/>
    <dgm:cxn modelId="{76A78076-A95C-42E4-BCED-149D560992CF}" srcId="{5BF30324-4B4D-46C1-AAC5-1AEBD8B45DAC}" destId="{6CC3D75D-2041-4017-9EA2-DC2988BEC4B3}" srcOrd="0" destOrd="0" parTransId="{3860C8C4-B4EC-4F60-BD1D-7E3D67DEA2B2}" sibTransId="{25EC9605-F17D-4553-B0B1-F590C6F2F16A}"/>
    <dgm:cxn modelId="{1DF50797-A45B-4F58-BC0A-C755F34D7D24}" type="presOf" srcId="{5BF30324-4B4D-46C1-AAC5-1AEBD8B45DAC}" destId="{99636368-DDDC-46DF-A797-910628140535}" srcOrd="0" destOrd="0" presId="urn:microsoft.com/office/officeart/2005/8/layout/venn1"/>
    <dgm:cxn modelId="{16A6EE5D-C534-4CEC-8D8E-955F26DB6068}" type="presOf" srcId="{6CC3D75D-2041-4017-9EA2-DC2988BEC4B3}" destId="{D96D5A5B-6907-42B1-B165-29E83EC118B6}" srcOrd="1" destOrd="0" presId="urn:microsoft.com/office/officeart/2005/8/layout/venn1"/>
    <dgm:cxn modelId="{E4EA40A7-5163-4393-B3EF-2CA931868BB5}" type="presOf" srcId="{ED8149E3-1833-45B3-A93B-846A0C7AA533}" destId="{01C3A9FC-EB79-451A-BA0E-D028B05B073C}" srcOrd="1" destOrd="0" presId="urn:microsoft.com/office/officeart/2005/8/layout/venn1"/>
    <dgm:cxn modelId="{A317B5F5-6B21-49E1-951B-11EE1920CCDF}" type="presParOf" srcId="{99636368-DDDC-46DF-A797-910628140535}" destId="{8D93E139-E9A4-4FD7-B89C-CAC4B00D68B2}" srcOrd="0" destOrd="0" presId="urn:microsoft.com/office/officeart/2005/8/layout/venn1"/>
    <dgm:cxn modelId="{A2EB9C1D-9865-47F3-9969-65518AB4551B}" type="presParOf" srcId="{99636368-DDDC-46DF-A797-910628140535}" destId="{D96D5A5B-6907-42B1-B165-29E83EC118B6}" srcOrd="1" destOrd="0" presId="urn:microsoft.com/office/officeart/2005/8/layout/venn1"/>
    <dgm:cxn modelId="{32D15BBA-2983-46A4-B05D-AA5448E0C9B4}" type="presParOf" srcId="{99636368-DDDC-46DF-A797-910628140535}" destId="{E02B7B1F-2D4B-4E44-885A-D96DAA6644CF}" srcOrd="2" destOrd="0" presId="urn:microsoft.com/office/officeart/2005/8/layout/venn1"/>
    <dgm:cxn modelId="{94C2724F-2C22-4F62-9A0A-9C1A0DEA2707}" type="presParOf" srcId="{99636368-DDDC-46DF-A797-910628140535}" destId="{01C3A9FC-EB79-451A-BA0E-D028B05B073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3E139-E9A4-4FD7-B89C-CAC4B00D68B2}">
      <dsp:nvSpPr>
        <dsp:cNvPr id="0" name=""/>
        <dsp:cNvSpPr/>
      </dsp:nvSpPr>
      <dsp:spPr>
        <a:xfrm>
          <a:off x="0" y="0"/>
          <a:ext cx="6624272" cy="4327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Progressive era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925011" y="510324"/>
        <a:ext cx="3819400" cy="3307016"/>
      </dsp:txXfrm>
    </dsp:sp>
    <dsp:sp modelId="{E02B7B1F-2D4B-4E44-885A-D96DAA6644CF}">
      <dsp:nvSpPr>
        <dsp:cNvPr id="0" name=""/>
        <dsp:cNvSpPr/>
      </dsp:nvSpPr>
      <dsp:spPr>
        <a:xfrm>
          <a:off x="4313460" y="23671"/>
          <a:ext cx="6430739" cy="4327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21</a:t>
          </a:r>
          <a:r>
            <a:rPr lang="en-US" sz="3200" kern="1200" baseline="30000" dirty="0" smtClean="0"/>
            <a:t>st</a:t>
          </a:r>
          <a:r>
            <a:rPr lang="en-US" sz="3200" kern="1200" dirty="0" smtClean="0"/>
            <a:t> century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6138399" y="533996"/>
        <a:ext cx="3707813" cy="3307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D98A-D534-44EC-8BD4-CA1F94046F85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3466-C91C-4B85-A224-EBAB52C7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D98A-D534-44EC-8BD4-CA1F94046F85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3466-C91C-4B85-A224-EBAB52C7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1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D98A-D534-44EC-8BD4-CA1F94046F85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3466-C91C-4B85-A224-EBAB52C7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1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D98A-D534-44EC-8BD4-CA1F94046F85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3466-C91C-4B85-A224-EBAB52C7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3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D98A-D534-44EC-8BD4-CA1F94046F85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3466-C91C-4B85-A224-EBAB52C7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3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D98A-D534-44EC-8BD4-CA1F94046F85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3466-C91C-4B85-A224-EBAB52C7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6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D98A-D534-44EC-8BD4-CA1F94046F85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3466-C91C-4B85-A224-EBAB52C7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1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D98A-D534-44EC-8BD4-CA1F94046F85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3466-C91C-4B85-A224-EBAB52C7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D98A-D534-44EC-8BD4-CA1F94046F85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3466-C91C-4B85-A224-EBAB52C7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8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D98A-D534-44EC-8BD4-CA1F94046F85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3466-C91C-4B85-A224-EBAB52C7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1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D98A-D534-44EC-8BD4-CA1F94046F85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3466-C91C-4B85-A224-EBAB52C7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5D98A-D534-44EC-8BD4-CA1F94046F85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53466-C91C-4B85-A224-EBAB52C7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8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Progressive Era</a:t>
            </a:r>
            <a:br>
              <a:rPr lang="en-US" dirty="0" smtClean="0"/>
            </a:br>
            <a:r>
              <a:rPr lang="en-US" dirty="0" smtClean="0"/>
              <a:t>1890-1920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74164" y="3870333"/>
            <a:ext cx="9728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dirty="0" smtClean="0">
                <a:solidFill>
                  <a:srgbClr val="222222"/>
                </a:solidFill>
                <a:effectLst/>
                <a:latin typeface="source_sans_proregular"/>
              </a:rPr>
              <a:t>The Progressive Era was a period of social and political reform. 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4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896" y="645459"/>
            <a:ext cx="10515600" cy="491624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Why is it important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Progressivism brought </a:t>
            </a:r>
            <a:r>
              <a:rPr lang="en-US" b="1" u="sng" dirty="0" smtClean="0"/>
              <a:t>reforms </a:t>
            </a:r>
            <a:r>
              <a:rPr lang="en-US" dirty="0" smtClean="0"/>
              <a:t>that still affect our society today.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9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811" y="160337"/>
            <a:ext cx="4812973" cy="6242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Vocabulary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312738"/>
            <a:ext cx="2954310" cy="3229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City Slum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Image result for city slum progressive e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1" y="733958"/>
            <a:ext cx="2682054" cy="262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Image result for corruption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ge result for corruption clip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File:A no money handshake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062" y="2191305"/>
            <a:ext cx="2008682" cy="223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65062" y="1737944"/>
            <a:ext cx="73286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Corruption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b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Image result for g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25070" y="2424201"/>
            <a:ext cx="2086430" cy="302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25070" y="1819463"/>
            <a:ext cx="278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GAP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7350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2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Vocabulary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7392"/>
            <a:ext cx="10996246" cy="5660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emerge                                                                State </a:t>
            </a:r>
            <a:r>
              <a:rPr lang="en-US" dirty="0"/>
              <a:t>legislatures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Industrialization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Image result for eme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54" y="1338233"/>
            <a:ext cx="2837167" cy="188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dustrializ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62" y="3995589"/>
            <a:ext cx="3861047" cy="251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tate legisla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07" y="1329658"/>
            <a:ext cx="3649193" cy="273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37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314" y="365125"/>
            <a:ext cx="10515600" cy="1325563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Progressivism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85114" y="2581632"/>
            <a:ext cx="5950004" cy="37356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Effects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Reforming government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Protecting children and improving education for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Improved </a:t>
            </a:r>
            <a:r>
              <a:rPr lang="en-US" dirty="0" smtClean="0"/>
              <a:t>working conditions for: miners and factory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</a:t>
            </a:r>
            <a:r>
              <a:rPr lang="en-US" dirty="0" smtClean="0"/>
              <a:t>rights for women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67511" y="2549968"/>
            <a:ext cx="5551715" cy="35665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Causes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en-US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</a:t>
            </a:r>
            <a:r>
              <a:rPr lang="en-US" dirty="0" smtClean="0"/>
              <a:t>were many challenging social </a:t>
            </a:r>
            <a:r>
              <a:rPr lang="en-US" dirty="0" smtClean="0"/>
              <a:t>and political problems</a:t>
            </a:r>
            <a:r>
              <a:rPr lang="en-US" dirty="0" smtClean="0"/>
              <a:t>: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corrupted government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child labor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growing </a:t>
            </a:r>
            <a:r>
              <a:rPr lang="en-US" u="sng" dirty="0" smtClean="0"/>
              <a:t>gap </a:t>
            </a:r>
            <a:r>
              <a:rPr lang="en-US" dirty="0" smtClean="0"/>
              <a:t>between the </a:t>
            </a:r>
            <a:r>
              <a:rPr lang="en-US" dirty="0" smtClean="0"/>
              <a:t>wealthy and the poor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bad conditions </a:t>
            </a:r>
            <a:r>
              <a:rPr lang="en-US" dirty="0" smtClean="0"/>
              <a:t>for the poor </a:t>
            </a:r>
            <a:r>
              <a:rPr lang="en-US" dirty="0" smtClean="0"/>
              <a:t>living in </a:t>
            </a:r>
            <a:r>
              <a:rPr lang="en-US" u="sng" dirty="0" smtClean="0"/>
              <a:t>city slums</a:t>
            </a:r>
            <a:endParaRPr lang="en-US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1" name="Flowchart: Process 20"/>
          <p:cNvSpPr/>
          <p:nvPr/>
        </p:nvSpPr>
        <p:spPr>
          <a:xfrm>
            <a:off x="4517794" y="1766199"/>
            <a:ext cx="2833140" cy="84242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When:</a:t>
            </a:r>
          </a:p>
          <a:p>
            <a:pPr algn="ctr"/>
            <a:r>
              <a:rPr lang="en-US" dirty="0" smtClean="0"/>
              <a:t>1890-1920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5197465" y="4229470"/>
            <a:ext cx="1473797" cy="389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6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7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Muckrakers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234" y="1198180"/>
            <a:ext cx="10607566" cy="5517930"/>
          </a:xfrm>
        </p:spPr>
        <p:txBody>
          <a:bodyPr>
            <a:normAutofit/>
          </a:bodyPr>
          <a:lstStyle/>
          <a:p>
            <a:r>
              <a:rPr lang="en-US" dirty="0" smtClean="0"/>
              <a:t>Journalists and writers wrote about bad conditions in the country.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Lincoln Steffens </a:t>
            </a:r>
            <a:r>
              <a:rPr lang="en-US" dirty="0" smtClean="0"/>
              <a:t>published the </a:t>
            </a:r>
            <a:r>
              <a:rPr lang="en-US" i="1" dirty="0" smtClean="0"/>
              <a:t>Shame of the Cities </a:t>
            </a:r>
            <a:r>
              <a:rPr lang="en-US" dirty="0" smtClean="0"/>
              <a:t>about political corruption.</a:t>
            </a:r>
          </a:p>
          <a:p>
            <a:r>
              <a:rPr lang="en-US" dirty="0" smtClean="0"/>
              <a:t>He wrote that politician won by bribing voters.</a:t>
            </a:r>
          </a:p>
          <a:p>
            <a:r>
              <a:rPr lang="en-US" dirty="0" smtClean="0"/>
              <a:t>Jacob Riis, took photographs of crowded, rat-infested tenement buildings. </a:t>
            </a:r>
            <a:endParaRPr lang="en-US" dirty="0"/>
          </a:p>
        </p:txBody>
      </p:sp>
      <p:pic>
        <p:nvPicPr>
          <p:cNvPr id="2050" name="Picture 2" descr="File:The protectors of our indust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3605048"/>
            <a:ext cx="4141956" cy="285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ats tenement progressive e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277" y="3605048"/>
            <a:ext cx="2851744" cy="218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43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11360" y="2075448"/>
            <a:ext cx="2689411" cy="768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Protecting Children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384829" y="1915213"/>
            <a:ext cx="4292302" cy="12263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5384829" y="3316384"/>
            <a:ext cx="4292302" cy="12341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11359" y="3506992"/>
            <a:ext cx="2689411" cy="8443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More rights for women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303596" y="2286736"/>
            <a:ext cx="978408" cy="39680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303595" y="3741792"/>
            <a:ext cx="978408" cy="3747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73044" y="1406620"/>
            <a:ext cx="149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Main idea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503623" y="1371082"/>
            <a:ext cx="249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Supporting details 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604601" y="456853"/>
            <a:ext cx="51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Checking for understanding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11358" y="4928795"/>
            <a:ext cx="2689411" cy="8443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b="1" dirty="0" smtClean="0"/>
              <a:t>Reforming </a:t>
            </a:r>
            <a:r>
              <a:rPr lang="en-US" b="1" dirty="0"/>
              <a:t>government </a:t>
            </a:r>
            <a:endParaRPr lang="en-US" b="1" dirty="0"/>
          </a:p>
        </p:txBody>
      </p:sp>
      <p:sp>
        <p:nvSpPr>
          <p:cNvPr id="15" name="Right Arrow 14"/>
          <p:cNvSpPr/>
          <p:nvPr/>
        </p:nvSpPr>
        <p:spPr>
          <a:xfrm>
            <a:off x="4298483" y="5174767"/>
            <a:ext cx="978408" cy="3747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374605" y="4745078"/>
            <a:ext cx="4292302" cy="12341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71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767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4000" b="1" dirty="0" smtClean="0">
                <a:solidFill>
                  <a:schemeClr val="accent1"/>
                </a:solidFill>
              </a:rPr>
              <a:t>Compare/ contrast </a:t>
            </a:r>
            <a:br>
              <a:rPr lang="en-US" sz="40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chemeClr val="accent1"/>
                </a:solidFill>
              </a:rPr>
              <a:t>Life of children </a:t>
            </a:r>
            <a:br>
              <a:rPr lang="en-US" sz="40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chemeClr val="accent1"/>
                </a:solidFill>
              </a:rPr>
              <a:t>Progressive era vs. 21</a:t>
            </a:r>
            <a:r>
              <a:rPr lang="en-US" sz="4000" b="1" baseline="30000" dirty="0" smtClean="0">
                <a:solidFill>
                  <a:schemeClr val="accent1"/>
                </a:solidFill>
              </a:rPr>
              <a:t>st</a:t>
            </a:r>
            <a:r>
              <a:rPr lang="en-US" sz="4000" b="1" dirty="0" smtClean="0">
                <a:solidFill>
                  <a:schemeClr val="accent1"/>
                </a:solidFill>
              </a:rPr>
              <a:t> century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719564"/>
              </p:ext>
            </p:extLst>
          </p:nvPr>
        </p:nvGraphicFramePr>
        <p:xfrm>
          <a:off x="838200" y="2374265"/>
          <a:ext cx="10744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Image result for children progressive e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273" y="417677"/>
            <a:ext cx="2797137" cy="198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children hap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children happ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Kid, Child, Happy, Fun, Happiness, Children, Girl, Jo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765" y="392003"/>
            <a:ext cx="2723700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61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156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source_sans_proregular</vt:lpstr>
      <vt:lpstr>Office Theme</vt:lpstr>
      <vt:lpstr>The Progressive Era 1890-1920</vt:lpstr>
      <vt:lpstr> Why is it important:   Progressivism brought reforms that still affect our society today. </vt:lpstr>
      <vt:lpstr>Vocabulary</vt:lpstr>
      <vt:lpstr>Vocabulary </vt:lpstr>
      <vt:lpstr>Progressivism</vt:lpstr>
      <vt:lpstr>Muckrakers</vt:lpstr>
      <vt:lpstr>PowerPoint Presentation</vt:lpstr>
      <vt:lpstr> Compare/ contrast  Life of children  Progressive era vs. 21st century </vt:lpstr>
    </vt:vector>
  </TitlesOfParts>
  <Company>Hamilton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Progressive Era 1890-1920</dc:title>
  <dc:creator>Jelena Kapetanovic</dc:creator>
  <cp:lastModifiedBy>Jelena Kapetanovic</cp:lastModifiedBy>
  <cp:revision>32</cp:revision>
  <cp:lastPrinted>2018-03-28T12:39:56Z</cp:lastPrinted>
  <dcterms:created xsi:type="dcterms:W3CDTF">2018-03-05T15:51:58Z</dcterms:created>
  <dcterms:modified xsi:type="dcterms:W3CDTF">2018-05-09T15:34:24Z</dcterms:modified>
</cp:coreProperties>
</file>