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84" r:id="rId5"/>
    <p:sldId id="285" r:id="rId6"/>
    <p:sldId id="286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1" r:id="rId18"/>
    <p:sldId id="282" r:id="rId19"/>
    <p:sldId id="283" r:id="rId20"/>
    <p:sldId id="28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D3684-8E75-40D0-8562-D4906B3FD927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8E204-A002-4451-8056-0F85482E84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D3684-8E75-40D0-8562-D4906B3FD927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8E204-A002-4451-8056-0F85482E84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D3684-8E75-40D0-8562-D4906B3FD927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8E204-A002-4451-8056-0F85482E84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D3684-8E75-40D0-8562-D4906B3FD927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8E204-A002-4451-8056-0F85482E84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D3684-8E75-40D0-8562-D4906B3FD927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8E204-A002-4451-8056-0F85482E84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D3684-8E75-40D0-8562-D4906B3FD927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8E204-A002-4451-8056-0F85482E84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D3684-8E75-40D0-8562-D4906B3FD927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8E204-A002-4451-8056-0F85482E84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D3684-8E75-40D0-8562-D4906B3FD927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8E204-A002-4451-8056-0F85482E84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D3684-8E75-40D0-8562-D4906B3FD927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8E204-A002-4451-8056-0F85482E84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D3684-8E75-40D0-8562-D4906B3FD927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8E204-A002-4451-8056-0F85482E84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D3684-8E75-40D0-8562-D4906B3FD927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8E204-A002-4451-8056-0F85482E84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D3684-8E75-40D0-8562-D4906B3FD927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8E204-A002-4451-8056-0F85482E84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Moulding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Split Pattern </a:t>
            </a:r>
            <a:r>
              <a:rPr lang="en-US" dirty="0" err="1" smtClean="0"/>
              <a:t>Moulding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Verdana"/>
              </a:rPr>
              <a:t>Step 4</a:t>
            </a:r>
            <a:br>
              <a:rPr lang="en-US" b="1" dirty="0" smtClean="0">
                <a:latin typeface="Verdana"/>
              </a:rPr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" y="2057400"/>
            <a:ext cx="3810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Verdana"/>
              </a:rPr>
              <a:t>Additional sand is added to fill the drag.  A hand rammer is used to firmly pack and ram sand.</a:t>
            </a:r>
            <a:endParaRPr lang="en-US" sz="2400" b="1" dirty="0">
              <a:latin typeface="Verdana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905000"/>
            <a:ext cx="48006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Verdana"/>
              </a:rPr>
              <a:t>Step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648200"/>
          </a:xfrm>
        </p:spPr>
        <p:txBody>
          <a:bodyPr/>
          <a:lstStyle/>
          <a:p>
            <a:r>
              <a:rPr lang="en-US" b="1" dirty="0"/>
              <a:t>The mold is struck off or leveled with the strike-off bar. </a:t>
            </a:r>
            <a:endParaRPr lang="en-US" b="1" dirty="0" smtClean="0"/>
          </a:p>
          <a:p>
            <a:r>
              <a:rPr lang="en-US" b="1" dirty="0" smtClean="0"/>
              <a:t>Bottom </a:t>
            </a:r>
            <a:r>
              <a:rPr lang="en-US" b="1" dirty="0"/>
              <a:t>board is placed on the top of the mold.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371600"/>
            <a:ext cx="43053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Verdana"/>
              </a:rPr>
              <a:t>Step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76600" cy="2590800"/>
          </a:xfrm>
        </p:spPr>
        <p:txBody>
          <a:bodyPr/>
          <a:lstStyle/>
          <a:p>
            <a:r>
              <a:rPr lang="en-US" b="1" dirty="0"/>
              <a:t>The drag is turned over and the mold board is removed.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3950" y="1447799"/>
            <a:ext cx="5200050" cy="2899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Verdana"/>
              </a:rPr>
              <a:t>Step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05200" cy="4038599"/>
          </a:xfrm>
        </p:spPr>
        <p:txBody>
          <a:bodyPr/>
          <a:lstStyle/>
          <a:p>
            <a:r>
              <a:rPr lang="en-US" b="1" dirty="0"/>
              <a:t>The cope is placed on the drag pins. Then, the second half of the pattern is aligned using the alignment pins.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317848"/>
            <a:ext cx="4448175" cy="5206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Verdana"/>
              </a:rPr>
              <a:t>Step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429000" cy="3810000"/>
          </a:xfrm>
        </p:spPr>
        <p:txBody>
          <a:bodyPr/>
          <a:lstStyle/>
          <a:p>
            <a:r>
              <a:rPr lang="en-US" b="1" dirty="0"/>
              <a:t>The pattern is dusted lightly with the parting sand.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676400"/>
            <a:ext cx="4633624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Verdana"/>
              </a:rPr>
              <a:t>Step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First, the pattern in cope is riddled with molding sand and rammed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Then</a:t>
            </a:r>
            <a:r>
              <a:rPr lang="en-US" b="1" dirty="0"/>
              <a:t>, </a:t>
            </a:r>
            <a:r>
              <a:rPr lang="en-US" b="1" dirty="0" err="1"/>
              <a:t>sprue</a:t>
            </a:r>
            <a:r>
              <a:rPr lang="en-US" b="1" dirty="0"/>
              <a:t> is cut in the cope (a vertical hole) down to the parting line and the  pouring basin is formed at the top of the </a:t>
            </a:r>
            <a:r>
              <a:rPr lang="en-US" b="1" dirty="0" err="1"/>
              <a:t>sprue</a:t>
            </a:r>
            <a:r>
              <a:rPr lang="en-US" b="1" dirty="0" smtClean="0"/>
              <a:t>.</a:t>
            </a:r>
            <a:endParaRPr lang="en-US" dirty="0" smtClean="0"/>
          </a:p>
          <a:p>
            <a:r>
              <a:rPr lang="en-US" b="1" dirty="0" smtClean="0"/>
              <a:t>Finally</a:t>
            </a:r>
            <a:r>
              <a:rPr lang="en-US" b="1" dirty="0"/>
              <a:t>, a riser hole is also cut at this step.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524000"/>
            <a:ext cx="5029200" cy="345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Verdana"/>
              </a:rPr>
              <a:t>Step 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05200" cy="4648200"/>
          </a:xfrm>
        </p:spPr>
        <p:txBody>
          <a:bodyPr/>
          <a:lstStyle/>
          <a:p>
            <a:r>
              <a:rPr lang="en-US" b="1" dirty="0"/>
              <a:t>Cope and drag are separated and runners and in-gates are cut to connect the </a:t>
            </a:r>
            <a:r>
              <a:rPr lang="en-US" b="1" dirty="0" err="1"/>
              <a:t>sprue</a:t>
            </a:r>
            <a:r>
              <a:rPr lang="en-US" b="1" dirty="0"/>
              <a:t> hole to the mold cavity.</a:t>
            </a:r>
            <a:endParaRPr lang="en-US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725888"/>
            <a:ext cx="3962400" cy="513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Verdana"/>
              </a:rPr>
              <a:t>Step 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4724400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First, A draw screw is inserted in the pattern and rapped lightly to loosen the pattern.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/>
              <a:t>Then the split patterns are carefully removed from the cope and drag.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399" y="1600200"/>
            <a:ext cx="474837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Verdana"/>
              </a:rPr>
              <a:t>Step 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29000" cy="4525963"/>
          </a:xfrm>
        </p:spPr>
        <p:txBody>
          <a:bodyPr/>
          <a:lstStyle/>
          <a:p>
            <a:r>
              <a:rPr lang="en-US" b="1" dirty="0" smtClean="0"/>
              <a:t>Repairs </a:t>
            </a:r>
            <a:r>
              <a:rPr lang="en-US" b="1" dirty="0"/>
              <a:t>and removal of foreign particles and placement of cores.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9050" y="1295400"/>
            <a:ext cx="531495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Verdana"/>
              </a:rPr>
              <a:t>Step 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29000" cy="4525963"/>
          </a:xfrm>
        </p:spPr>
        <p:txBody>
          <a:bodyPr/>
          <a:lstStyle/>
          <a:p>
            <a:r>
              <a:rPr lang="en-US" b="1" dirty="0"/>
              <a:t>The Cope is carefully placed on the drag and the finished mold is taken to pouring area.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9254" y="1600200"/>
            <a:ext cx="5271871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Mould?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mold is made by shaping a suitable sand mixture around a pattern of the desired form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A metal or wood box (flask) is used to retain the </a:t>
            </a:r>
            <a:r>
              <a:rPr lang="en-US" dirty="0" smtClean="0"/>
              <a:t>sand, has two parts Cope &amp; Drag.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you are going to make a spilt pattern mould in the shop.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MOLDING TOOLS AND ACCESSORIES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772400" cy="5257800"/>
          </a:xfrm>
        </p:spPr>
        <p:txBody>
          <a:bodyPr numCol="2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Bellows</a:t>
            </a:r>
          </a:p>
          <a:p>
            <a:pPr marL="514350" indent="-514350">
              <a:buFont typeface="+mj-lt"/>
              <a:buAutoNum type="arabicPeriod"/>
            </a:pPr>
            <a:endParaRPr lang="en-US" b="1" dirty="0"/>
          </a:p>
          <a:p>
            <a:pPr marL="514350" indent="-514350">
              <a:buFont typeface="+mj-lt"/>
              <a:buAutoNum type="arabicPeriod"/>
            </a:pP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Molder's Bulb   </a:t>
            </a:r>
          </a:p>
          <a:p>
            <a:pPr marL="514350" indent="-514350">
              <a:buFont typeface="+mj-lt"/>
              <a:buAutoNum type="arabicPeriod"/>
            </a:pP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 Spoon-and-Gate</a:t>
            </a:r>
          </a:p>
          <a:p>
            <a:pPr marL="514350" indent="-514350">
              <a:buFont typeface="+mj-lt"/>
              <a:buAutoNum type="arabicPeriod"/>
            </a:pP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Cutter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752600"/>
            <a:ext cx="122975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2634" y="4343400"/>
            <a:ext cx="3916496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048000"/>
            <a:ext cx="2979763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5. Trowel	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 dirty="0" smtClean="0"/>
              <a:t>		</a:t>
            </a:r>
          </a:p>
          <a:p>
            <a:pPr>
              <a:buNone/>
            </a:pPr>
            <a:r>
              <a:rPr lang="en-US" b="1" dirty="0" smtClean="0"/>
              <a:t>6. Lifter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7. Hand Rammer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8. Shovel</a:t>
            </a:r>
            <a:endParaRPr lang="en-US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457200"/>
            <a:ext cx="353101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399" y="2286000"/>
            <a:ext cx="375219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3352800"/>
            <a:ext cx="29718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5257800"/>
            <a:ext cx="509069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9. Riser Pin</a:t>
            </a:r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/>
          </a:p>
          <a:p>
            <a:pPr>
              <a:buNone/>
            </a:pPr>
            <a:r>
              <a:rPr lang="en-US" b="1" dirty="0" smtClean="0"/>
              <a:t>10. Draw Spike &amp;  </a:t>
            </a:r>
            <a:r>
              <a:rPr lang="en-US" b="1" dirty="0"/>
              <a:t>Draw Screw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 dirty="0" smtClean="0"/>
              <a:t>11. Gate </a:t>
            </a:r>
            <a:r>
              <a:rPr lang="en-US" b="1" dirty="0"/>
              <a:t>Cutter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0"/>
            <a:ext cx="1752600" cy="1586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114800"/>
            <a:ext cx="2895600" cy="155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828800"/>
            <a:ext cx="1866900" cy="1785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12. Strike-Off Bar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13. Spruce Cutter</a:t>
            </a:r>
            <a:endParaRPr lang="en-US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9915" y="1524000"/>
            <a:ext cx="5294085" cy="642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895600"/>
            <a:ext cx="382029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Verdana"/>
              </a:rPr>
              <a:t>Step 1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343399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First, the drag is placed pin down on a molding board. Then, half of the split pattern is placed in the </a:t>
            </a:r>
            <a:r>
              <a:rPr lang="en-US" b="1" dirty="0" smtClean="0"/>
              <a:t>center </a:t>
            </a:r>
            <a:r>
              <a:rPr lang="en-US" b="1" dirty="0"/>
              <a:t>of the molding board</a:t>
            </a:r>
            <a:r>
              <a:rPr lang="en-US" b="1" dirty="0" smtClean="0"/>
              <a:t>.</a:t>
            </a:r>
          </a:p>
          <a:p>
            <a:endParaRPr lang="en-US" b="1" dirty="0"/>
          </a:p>
          <a:p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209800"/>
            <a:ext cx="470780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Verdana"/>
              </a:rPr>
              <a:t>Step 2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2667000" cy="2895600"/>
          </a:xfrm>
        </p:spPr>
        <p:txBody>
          <a:bodyPr/>
          <a:lstStyle/>
          <a:p>
            <a:r>
              <a:rPr lang="en-US" b="1" dirty="0" smtClean="0"/>
              <a:t>A </a:t>
            </a:r>
            <a:r>
              <a:rPr lang="en-US" b="1" dirty="0"/>
              <a:t>fine parting sand is dusted over the pattern.</a:t>
            </a:r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799" y="1447800"/>
            <a:ext cx="489678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Verdana"/>
              </a:rPr>
              <a:t>Step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200400" cy="2590800"/>
          </a:xfrm>
        </p:spPr>
        <p:txBody>
          <a:bodyPr/>
          <a:lstStyle/>
          <a:p>
            <a:r>
              <a:rPr lang="en-US" b="1" dirty="0" smtClean="0"/>
              <a:t>Molding </a:t>
            </a:r>
            <a:r>
              <a:rPr lang="en-US" b="1" dirty="0"/>
              <a:t>sand is riddled to a depth of about one inch over the pattern.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9" y="1600200"/>
            <a:ext cx="502023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345</Words>
  <Application>Microsoft Office PowerPoint</Application>
  <PresentationFormat>On-screen Show (4:3)</PresentationFormat>
  <Paragraphs>67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Moulding</vt:lpstr>
      <vt:lpstr>What is Mould?</vt:lpstr>
      <vt:lpstr>MOLDING TOOLS AND ACCESSORIES</vt:lpstr>
      <vt:lpstr>Slide 4</vt:lpstr>
      <vt:lpstr>Slide 5</vt:lpstr>
      <vt:lpstr>Slide 6</vt:lpstr>
      <vt:lpstr>Step 1</vt:lpstr>
      <vt:lpstr>Step 2 </vt:lpstr>
      <vt:lpstr>Step 3</vt:lpstr>
      <vt:lpstr>Step 4 </vt:lpstr>
      <vt:lpstr>Step 5</vt:lpstr>
      <vt:lpstr>Step 6</vt:lpstr>
      <vt:lpstr>Step 7</vt:lpstr>
      <vt:lpstr>Step 8</vt:lpstr>
      <vt:lpstr>Step 9</vt:lpstr>
      <vt:lpstr>Step 10</vt:lpstr>
      <vt:lpstr>Step 11</vt:lpstr>
      <vt:lpstr>Step 12</vt:lpstr>
      <vt:lpstr>Step 13</vt:lpstr>
      <vt:lpstr>Assignment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Moulding</dc:title>
  <dc:creator>skverma49@gmail.com</dc:creator>
  <cp:lastModifiedBy>skverma49@gmail.com</cp:lastModifiedBy>
  <cp:revision>26</cp:revision>
  <dcterms:created xsi:type="dcterms:W3CDTF">2019-11-09T15:11:04Z</dcterms:created>
  <dcterms:modified xsi:type="dcterms:W3CDTF">2019-11-11T18:41:12Z</dcterms:modified>
</cp:coreProperties>
</file>