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lena Kapetanovic" initials="JK" lastIdx="1" clrIdx="0">
    <p:extLst>
      <p:ext uri="{19B8F6BF-5375-455C-9EA6-DF929625EA0E}">
        <p15:presenceInfo xmlns:p15="http://schemas.microsoft.com/office/powerpoint/2012/main" userId="S-1-5-21-1552075654-2551257895-650677168-100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A4888-A8EF-47E0-99A1-F10B04891FA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0C6E6D-6A6B-4E1D-973F-7AD57BB27BBE}" type="pres">
      <dgm:prSet presAssocID="{5F3A4888-A8EF-47E0-99A1-F10B04891F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7690E327-16E5-4BB0-9B27-FE73FBAD4C6B}" type="presOf" srcId="{5F3A4888-A8EF-47E0-99A1-F10B04891FAB}" destId="{D90C6E6D-6A6B-4E1D-973F-7AD57BB27BBE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1CB10-FC02-4E07-B14E-06E9FA624DB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4D2D1-BE21-4681-8F98-962C9851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6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1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9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4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1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6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6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9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6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A7CD-47F5-4218-A586-A57E2D316E2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EB398-5F77-4245-A493-0447F1703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6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4914391"/>
              </p:ext>
            </p:extLst>
          </p:nvPr>
        </p:nvGraphicFramePr>
        <p:xfrm>
          <a:off x="210208" y="451945"/>
          <a:ext cx="11740054" cy="6230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4731" y="103222"/>
            <a:ext cx="631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Scientific Method 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205439" y="2734162"/>
            <a:ext cx="5276626" cy="5224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a hypothesis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5440" y="3442544"/>
            <a:ext cx="5292392" cy="4991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Observation and collection of data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3894" y="4127624"/>
            <a:ext cx="5293938" cy="538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 and presentation of data ( tables, graphs, written explanations)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638097" y="5547202"/>
            <a:ext cx="2606566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supports hypothesis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663559" y="5547202"/>
            <a:ext cx="2564524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does not support hypothesis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3558" y="620493"/>
            <a:ext cx="6453353" cy="665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Identify a problem or a question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74730" y="1386793"/>
            <a:ext cx="6453353" cy="1206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Identify variables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Independent: changed by the scientist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Dependent: changes according to the independent variable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Controlled: the same throughout the experiment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202348" y="4884363"/>
            <a:ext cx="5295483" cy="5224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conclusions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>
            <a:off x="5731850" y="1065254"/>
            <a:ext cx="168165" cy="37526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745759" y="4625071"/>
            <a:ext cx="168165" cy="37526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5745759" y="3129670"/>
            <a:ext cx="168165" cy="37526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urved Right Arrow 27"/>
          <p:cNvSpPr/>
          <p:nvPr/>
        </p:nvSpPr>
        <p:spPr>
          <a:xfrm>
            <a:off x="2490952" y="5072119"/>
            <a:ext cx="711396" cy="1216152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Left Arrow 28"/>
          <p:cNvSpPr/>
          <p:nvPr/>
        </p:nvSpPr>
        <p:spPr>
          <a:xfrm>
            <a:off x="8497831" y="5133332"/>
            <a:ext cx="731520" cy="1216152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10928"/>
            <a:ext cx="10439401" cy="4571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en-US" sz="2200" b="1" dirty="0" smtClean="0"/>
              <a:t>Scientific </a:t>
            </a:r>
            <a:r>
              <a:rPr lang="en-US" sz="2200" b="1" dirty="0"/>
              <a:t>Method </a:t>
            </a:r>
            <a:r>
              <a:rPr lang="en-US" sz="2200" b="1" dirty="0" smtClean="0"/>
              <a:t>Vocabulary</a:t>
            </a:r>
            <a:r>
              <a:rPr lang="en-US" sz="2200" b="1" dirty="0"/>
              <a:t/>
            </a:r>
            <a:br>
              <a:rPr lang="en-US" sz="2200" b="1" dirty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462808"/>
              </p:ext>
            </p:extLst>
          </p:nvPr>
        </p:nvGraphicFramePr>
        <p:xfrm>
          <a:off x="682008" y="413958"/>
          <a:ext cx="11047538" cy="6371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8677">
                  <a:extLst>
                    <a:ext uri="{9D8B030D-6E8A-4147-A177-3AD203B41FA5}">
                      <a16:colId xmlns:a16="http://schemas.microsoft.com/office/drawing/2014/main" val="904825452"/>
                    </a:ext>
                  </a:extLst>
                </a:gridCol>
                <a:gridCol w="4756348">
                  <a:extLst>
                    <a:ext uri="{9D8B030D-6E8A-4147-A177-3AD203B41FA5}">
                      <a16:colId xmlns:a16="http://schemas.microsoft.com/office/drawing/2014/main" val="3316941226"/>
                    </a:ext>
                  </a:extLst>
                </a:gridCol>
                <a:gridCol w="3682513">
                  <a:extLst>
                    <a:ext uri="{9D8B030D-6E8A-4147-A177-3AD203B41FA5}">
                      <a16:colId xmlns:a16="http://schemas.microsoft.com/office/drawing/2014/main" val="2075010147"/>
                    </a:ext>
                  </a:extLst>
                </a:gridCol>
              </a:tblGrid>
              <a:tr h="3929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Word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Definition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Example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21797"/>
                  </a:ext>
                </a:extLst>
              </a:tr>
              <a:tr h="1368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Hypothesis 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en-US" sz="16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educated guess about the </a:t>
                      </a:r>
                      <a:r>
                        <a:rPr lang="en-US" sz="16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of </a:t>
                      </a:r>
                      <a:r>
                        <a:rPr lang="en-US" sz="16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en-US" sz="16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we use dark soil, then the plant</a:t>
                      </a:r>
                      <a:r>
                        <a:rPr lang="en-US" sz="14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dark soil will grow taller than plant without it.</a:t>
                      </a:r>
                      <a:endParaRPr lang="en-US" sz="1400" b="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777848"/>
                  </a:ext>
                </a:extLst>
              </a:tr>
              <a:tr h="86645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+mn-lt"/>
                        </a:rPr>
                        <a:t>Independent variable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part of an experiment that is being tested or the part that is changed by the person doing the experiment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 baseline="0" dirty="0" smtClean="0">
                          <a:latin typeface="+mn-lt"/>
                        </a:rPr>
                        <a:t>Soil</a:t>
                      </a:r>
                      <a:endParaRPr lang="en-US" sz="1400" i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351700"/>
                  </a:ext>
                </a:extLst>
              </a:tr>
              <a:tr h="155969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+mn-lt"/>
                        </a:rPr>
                        <a:t>Dependent variable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part of the experiment that is affected by the independent variable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 dirty="0" smtClean="0">
                          <a:latin typeface="+mn-lt"/>
                        </a:rPr>
                        <a:t>Size of the plant, how tall it gets</a:t>
                      </a:r>
                    </a:p>
                    <a:p>
                      <a:pPr algn="l"/>
                      <a:endParaRPr lang="en-US" sz="1400" i="1" dirty="0" smtClean="0">
                        <a:latin typeface="+mn-lt"/>
                      </a:endParaRPr>
                    </a:p>
                    <a:p>
                      <a:pPr algn="l"/>
                      <a:endParaRPr lang="en-US" sz="1400" i="1" dirty="0" smtClean="0">
                        <a:latin typeface="+mn-lt"/>
                      </a:endParaRPr>
                    </a:p>
                    <a:p>
                      <a:pPr algn="l"/>
                      <a:endParaRPr lang="en-US" sz="1400" i="1" dirty="0" smtClean="0">
                        <a:latin typeface="+mn-lt"/>
                      </a:endParaRPr>
                    </a:p>
                    <a:p>
                      <a:pPr algn="l"/>
                      <a:endParaRPr lang="en-US" sz="1400" i="1" dirty="0" smtClean="0">
                        <a:latin typeface="+mn-lt"/>
                      </a:endParaRPr>
                    </a:p>
                    <a:p>
                      <a:pPr algn="l"/>
                      <a:endParaRPr lang="en-US" sz="1400" i="1" dirty="0" smtClean="0">
                        <a:latin typeface="+mn-lt"/>
                      </a:endParaRPr>
                    </a:p>
                    <a:p>
                      <a:pPr algn="l"/>
                      <a:endParaRPr lang="en-US" sz="1400" i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9925"/>
                  </a:ext>
                </a:extLst>
              </a:tr>
              <a:tr h="116977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latin typeface="+mn-lt"/>
                        </a:rPr>
                        <a:t>Inference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+mn-lt"/>
                        </a:rPr>
                        <a:t>Making a conclusion from an observation or evidence.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 dirty="0" smtClean="0"/>
                        <a:t>It will rain soon.</a:t>
                      </a:r>
                      <a:r>
                        <a:rPr lang="en-US" sz="1400" i="1" baseline="0" dirty="0" smtClean="0"/>
                        <a:t> </a:t>
                      </a:r>
                    </a:p>
                    <a:p>
                      <a:pPr algn="l"/>
                      <a:endParaRPr lang="en-US" sz="1400" i="1" baseline="0" dirty="0" smtClean="0"/>
                    </a:p>
                    <a:p>
                      <a:pPr algn="l"/>
                      <a:endParaRPr lang="en-US" sz="1400" i="1" baseline="0" dirty="0" smtClean="0"/>
                    </a:p>
                    <a:p>
                      <a:pPr algn="l"/>
                      <a:endParaRPr lang="en-US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916695"/>
                  </a:ext>
                </a:extLst>
              </a:tr>
              <a:tr h="985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Observation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your five senses to obtain information (touch, hearing, vision, smell, and taste)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 dirty="0" smtClean="0">
                          <a:latin typeface="+mn-lt"/>
                        </a:rPr>
                        <a:t>It</a:t>
                      </a:r>
                      <a:r>
                        <a:rPr lang="en-US" sz="1400" i="1" baseline="0" dirty="0" smtClean="0">
                          <a:latin typeface="+mn-lt"/>
                        </a:rPr>
                        <a:t> is </a:t>
                      </a:r>
                      <a:r>
                        <a:rPr lang="en-US" sz="1400" i="1" dirty="0" smtClean="0">
                          <a:latin typeface="+mn-lt"/>
                        </a:rPr>
                        <a:t>cloudy</a:t>
                      </a:r>
                      <a:r>
                        <a:rPr lang="en-US" sz="1400" i="1" dirty="0" smtClean="0">
                          <a:latin typeface="+mn-lt"/>
                        </a:rPr>
                        <a:t>.</a:t>
                      </a:r>
                      <a:endParaRPr lang="en-US" sz="1400" i="1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410089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120" y="1336443"/>
            <a:ext cx="1374695" cy="7524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695" y="3349937"/>
            <a:ext cx="1457928" cy="11202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83311" y="2235180"/>
            <a:ext cx="1416312" cy="7445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311" y="4945830"/>
            <a:ext cx="1416312" cy="8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928" y="5915721"/>
            <a:ext cx="1374695" cy="81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2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181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Scientific Method Vocabulary </vt:lpstr>
    </vt:vector>
  </TitlesOfParts>
  <Company>Hamilton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Kapetanovic</dc:creator>
  <cp:lastModifiedBy>Jelena Kapetanovic</cp:lastModifiedBy>
  <cp:revision>13</cp:revision>
  <cp:lastPrinted>2018-05-04T13:24:51Z</cp:lastPrinted>
  <dcterms:created xsi:type="dcterms:W3CDTF">2018-05-03T14:57:31Z</dcterms:created>
  <dcterms:modified xsi:type="dcterms:W3CDTF">2018-05-04T13:46:08Z</dcterms:modified>
</cp:coreProperties>
</file>