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1" r:id="rId8"/>
    <p:sldId id="262" r:id="rId9"/>
    <p:sldId id="269" r:id="rId10"/>
    <p:sldId id="270" r:id="rId11"/>
    <p:sldId id="263" r:id="rId12"/>
    <p:sldId id="264" r:id="rId13"/>
    <p:sldId id="265" r:id="rId14"/>
    <p:sldId id="266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lRK_SMWX7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b="1" dirty="0" smtClean="0">
                <a:latin typeface="Algerian" pitchFamily="82" charset="0"/>
              </a:rPr>
              <a:t>Introduction to </a:t>
            </a:r>
            <a:br>
              <a:rPr lang="en-US" altLang="zh-CN" b="1" dirty="0" smtClean="0">
                <a:latin typeface="Algerian" pitchFamily="82" charset="0"/>
              </a:rPr>
            </a:br>
            <a:r>
              <a:rPr lang="zh-CN" altLang="en-US" b="1" dirty="0" smtClean="0">
                <a:latin typeface="Algerian" pitchFamily="82" charset="0"/>
              </a:rPr>
              <a:t>Metal </a:t>
            </a:r>
            <a:r>
              <a:rPr lang="zh-CN" altLang="en-US" b="1" dirty="0">
                <a:latin typeface="Algerian" pitchFamily="82" charset="0"/>
              </a:rPr>
              <a:t>Casting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Sand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Two-piece casting flask</a:t>
            </a:r>
          </a:p>
          <a:p>
            <a:pPr lvl="1"/>
            <a:r>
              <a:rPr lang="en-US" dirty="0" smtClean="0"/>
              <a:t>top is cope, bottom is drag</a:t>
            </a:r>
          </a:p>
          <a:p>
            <a:r>
              <a:rPr lang="en-US" dirty="0" smtClean="0"/>
              <a:t>Sand packed around pattern of intended shape</a:t>
            </a:r>
          </a:p>
          <a:p>
            <a:r>
              <a:rPr lang="en-US" dirty="0" smtClean="0"/>
              <a:t>Gating system for metal flow and escape</a:t>
            </a:r>
          </a:p>
          <a:p>
            <a:pPr lvl="1"/>
            <a:r>
              <a:rPr lang="en-US" dirty="0" smtClean="0"/>
              <a:t>trimming necessary</a:t>
            </a:r>
          </a:p>
          <a:p>
            <a:r>
              <a:rPr lang="en-US" dirty="0" smtClean="0"/>
              <a:t>Often used with automotive parts and piping</a:t>
            </a:r>
          </a:p>
          <a:p>
            <a:pPr lvl="1"/>
            <a:r>
              <a:rPr lang="en-US" dirty="0" smtClean="0"/>
              <a:t>Iron, steel, bronze, aluminum, lead, tin, zinc</a:t>
            </a:r>
            <a:endParaRPr lang="en-US" dirty="0"/>
          </a:p>
        </p:txBody>
      </p:sp>
      <p:pic>
        <p:nvPicPr>
          <p:cNvPr id="6" name="Content Placeholder 5" descr="SC_2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t="-23671" b="-236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12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basic steps of casting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2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</a:t>
            </a:r>
            <a:r>
              <a:rPr lang="en-US" sz="2800" dirty="0"/>
              <a:t>. Mold cavity is produced having the </a:t>
            </a:r>
            <a:r>
              <a:rPr lang="en-US" sz="2800" dirty="0" smtClean="0"/>
              <a:t>desired shape </a:t>
            </a:r>
            <a:r>
              <a:rPr lang="en-US" sz="2800" dirty="0"/>
              <a:t>and size of the part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Takes </a:t>
            </a:r>
            <a:r>
              <a:rPr lang="en-US" sz="2000" dirty="0"/>
              <a:t>shrinkage into </a:t>
            </a:r>
            <a:r>
              <a:rPr lang="en-US" sz="2000" dirty="0" smtClean="0"/>
              <a:t>account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smtClean="0"/>
              <a:t>Single-use </a:t>
            </a:r>
            <a:r>
              <a:rPr lang="en-US" sz="2000" dirty="0"/>
              <a:t>or permanent mold</a:t>
            </a:r>
            <a:endParaRPr lang="en-US" sz="2800" dirty="0"/>
          </a:p>
          <a:p>
            <a:r>
              <a:rPr lang="en-US" sz="2800" dirty="0" smtClean="0"/>
              <a:t>2</a:t>
            </a:r>
            <a:r>
              <a:rPr lang="en-US" sz="2800" dirty="0"/>
              <a:t>. Melting </a:t>
            </a:r>
            <a:r>
              <a:rPr lang="en-US" sz="2800" dirty="0" smtClean="0"/>
              <a:t>process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smtClean="0"/>
              <a:t>Provides </a:t>
            </a:r>
            <a:r>
              <a:rPr lang="en-US" sz="2000" dirty="0"/>
              <a:t>molten material at the proper temperature</a:t>
            </a:r>
          </a:p>
          <a:p>
            <a:r>
              <a:rPr lang="en-US" sz="2800" dirty="0" smtClean="0"/>
              <a:t>3</a:t>
            </a:r>
            <a:r>
              <a:rPr lang="en-US" sz="2800" dirty="0"/>
              <a:t>. Pouring </a:t>
            </a:r>
            <a:r>
              <a:rPr lang="en-US" sz="2800" dirty="0" smtClean="0"/>
              <a:t>technique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smtClean="0"/>
              <a:t>Molten </a:t>
            </a:r>
            <a:r>
              <a:rPr lang="en-US" sz="2000" dirty="0"/>
              <a:t>metal is poured into the mold at a proper rate </a:t>
            </a:r>
            <a:r>
              <a:rPr lang="en-US" sz="2000" dirty="0" smtClean="0"/>
              <a:t>to ensure </a:t>
            </a:r>
            <a:r>
              <a:rPr lang="en-US" sz="2000" dirty="0"/>
              <a:t>that erosion and or defects are </a:t>
            </a:r>
            <a:r>
              <a:rPr lang="en-US" sz="2000" dirty="0" smtClean="0"/>
              <a:t>minimized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64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Basic Steps of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0199"/>
            <a:ext cx="8915400" cy="5015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</a:t>
            </a:r>
            <a:r>
              <a:rPr lang="en-US" sz="2800" dirty="0"/>
              <a:t>. Solidification </a:t>
            </a:r>
            <a:r>
              <a:rPr lang="en-US" sz="2800" dirty="0" smtClean="0"/>
              <a:t>process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1800" dirty="0" smtClean="0"/>
              <a:t>Controlled </a:t>
            </a:r>
            <a:r>
              <a:rPr lang="en-US" sz="1800" dirty="0"/>
              <a:t>solidification allows the product to have </a:t>
            </a:r>
            <a:r>
              <a:rPr lang="en-US" sz="1800" dirty="0" smtClean="0"/>
              <a:t>desired properties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 </a:t>
            </a:r>
            <a:r>
              <a:rPr lang="en-US" sz="1800" dirty="0"/>
              <a:t>Mold should be designed so that shrinkage is </a:t>
            </a:r>
            <a:r>
              <a:rPr lang="en-US" sz="1800" dirty="0" smtClean="0"/>
              <a:t>controlled</a:t>
            </a:r>
          </a:p>
          <a:p>
            <a:pPr marL="0" indent="0">
              <a:buNone/>
            </a:pPr>
            <a:r>
              <a:rPr lang="en-US" sz="2800" dirty="0" smtClean="0"/>
              <a:t>5. Mold removal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The casting is removed from the mold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Single-use molds are broken away from the casting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Permanent molds must be designed so that removal does </a:t>
            </a:r>
            <a:r>
              <a:rPr lang="en-US" sz="2000" dirty="0" smtClean="0"/>
              <a:t>not damage </a:t>
            </a:r>
            <a:r>
              <a:rPr lang="en-US" sz="2000" dirty="0"/>
              <a:t>the </a:t>
            </a:r>
            <a:r>
              <a:rPr lang="en-US" sz="2000" dirty="0" smtClean="0"/>
              <a:t>part</a:t>
            </a:r>
          </a:p>
          <a:p>
            <a:pPr marL="0" indent="0">
              <a:buNone/>
            </a:pPr>
            <a:r>
              <a:rPr lang="en-US" sz="2800" dirty="0" smtClean="0"/>
              <a:t>6</a:t>
            </a:r>
            <a:r>
              <a:rPr lang="en-US" sz="2800" dirty="0"/>
              <a:t>. Cleaning, finishing, and inspection operations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 Excess </a:t>
            </a:r>
            <a:r>
              <a:rPr lang="en-US" sz="2000" dirty="0"/>
              <a:t>material along parting lines may have to </a:t>
            </a:r>
            <a:r>
              <a:rPr lang="en-US" sz="2000" dirty="0" smtClean="0"/>
              <a:t>be machined 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99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0541"/>
            <a:ext cx="8915400" cy="404756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Pattern- </a:t>
            </a:r>
            <a:r>
              <a:rPr lang="zh-CN" altLang="en-US" sz="2400" dirty="0"/>
              <a:t>Replica of the desired part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Molding material- material that is packed around the</a:t>
            </a:r>
          </a:p>
          <a:p>
            <a:pPr marL="0" indent="0">
              <a:buNone/>
            </a:pPr>
            <a:r>
              <a:rPr lang="en-US" sz="2400" dirty="0" smtClean="0"/>
              <a:t>	pattern </a:t>
            </a:r>
            <a:r>
              <a:rPr lang="en-US" sz="2400" dirty="0"/>
              <a:t>to provide the mold cavity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Flask- rigid frame that holds the molding aggregate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Mold cavity- combination of the mold material and cores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Riser-additional void in the mold that provides additional metal to compensate for </a:t>
            </a:r>
            <a:r>
              <a:rPr lang="en-US" sz="2400" dirty="0" smtClean="0"/>
              <a:t>shrinkage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8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1961"/>
          </a:xfrm>
        </p:spPr>
        <p:txBody>
          <a:bodyPr/>
          <a:lstStyle/>
          <a:p>
            <a:r>
              <a:rPr lang="en-US" dirty="0"/>
              <a:t>Casting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7094"/>
            <a:ext cx="8915400" cy="46526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Gating </a:t>
            </a:r>
            <a:r>
              <a:rPr lang="en-US" sz="2800" dirty="0"/>
              <a:t>system- network of channels that delivers </a:t>
            </a:r>
            <a:r>
              <a:rPr lang="en-US" sz="2800" dirty="0" smtClean="0"/>
              <a:t>the molten </a:t>
            </a:r>
            <a:r>
              <a:rPr lang="en-US" sz="2800" dirty="0"/>
              <a:t>metal to the mold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Pouring cup- portion of the gating system </a:t>
            </a:r>
            <a:r>
              <a:rPr lang="en-US" sz="2800" dirty="0" smtClean="0"/>
              <a:t>that controls </a:t>
            </a:r>
            <a:r>
              <a:rPr lang="en-US" sz="2800" dirty="0"/>
              <a:t>the delivery of the metal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/>
              <a:t>Sprue</a:t>
            </a:r>
            <a:r>
              <a:rPr lang="en-US" sz="2800" dirty="0"/>
              <a:t>- vertical portion of the gating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Runners- horizontal channels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Gates- controlled entrances</a:t>
            </a:r>
          </a:p>
        </p:txBody>
      </p:sp>
    </p:spTree>
    <p:extLst>
      <p:ext uri="{BB962C8B-B14F-4D97-AF65-F5344CB8AC3E}">
        <p14:creationId xmlns:p14="http://schemas.microsoft.com/office/powerpoint/2010/main" val="29133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https://www.youtube.com/watch?v=XlRK_SMWX7Y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52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3643" y="2587380"/>
            <a:ext cx="8911687" cy="1280890"/>
          </a:xfrm>
        </p:spPr>
        <p:txBody>
          <a:bodyPr/>
          <a:lstStyle/>
          <a:p>
            <a:pPr algn="ctr"/>
            <a:r>
              <a:rPr lang="en-US" dirty="0" smtClean="0"/>
              <a:t>Any Questions!!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1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52998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Metal Casting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33600"/>
            <a:ext cx="8915400" cy="37776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casting</a:t>
            </a:r>
            <a:r>
              <a:rPr lang="zh-CN" altLang="en-US" sz="3200" dirty="0"/>
              <a:t> ?</a:t>
            </a:r>
            <a:endParaRPr lang="en-US" sz="3200" dirty="0"/>
          </a:p>
          <a:p>
            <a:pPr lvl="0"/>
            <a:r>
              <a:rPr lang="zh-CN" altLang="en-US" sz="3200" dirty="0"/>
              <a:t>Basic terms used in </a:t>
            </a:r>
            <a:r>
              <a:rPr lang="zh-CN" altLang="en-US" sz="3200" dirty="0" smtClean="0"/>
              <a:t>casting</a:t>
            </a:r>
            <a:r>
              <a:rPr lang="en-US" altLang="zh-CN" sz="3200" dirty="0" smtClean="0"/>
              <a:t>.</a:t>
            </a:r>
            <a:endParaRPr lang="zh-CN" altLang="en-US" sz="3200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7016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3953" y="1667435"/>
            <a:ext cx="4128247" cy="4243787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oldest known cast in existence  is a copper frog  from 3200 BCE in Mesopotamia.</a:t>
            </a:r>
          </a:p>
          <a:p>
            <a:r>
              <a:rPr lang="en-US" sz="2400" dirty="0" smtClean="0"/>
              <a:t>Other early casts from around 3000BCE like weapons and cult objects were discovered in the Middle East and India.</a:t>
            </a:r>
          </a:p>
        </p:txBody>
      </p:sp>
      <p:pic>
        <p:nvPicPr>
          <p:cNvPr id="5" name="Content Placeholder 4" descr="Giessenaeg_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72200" y="1831692"/>
            <a:ext cx="4038600" cy="4062978"/>
          </a:xfrm>
        </p:spPr>
      </p:pic>
    </p:spTree>
    <p:extLst>
      <p:ext uri="{BB962C8B-B14F-4D97-AF65-F5344CB8AC3E}">
        <p14:creationId xmlns:p14="http://schemas.microsoft.com/office/powerpoint/2010/main" val="22071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/>
              <a:t>Introduction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Casting is a </a:t>
            </a:r>
            <a:r>
              <a:rPr lang="en-US" sz="3200" dirty="0"/>
              <a:t>process based on the property of liquid to take up the shape of the vessel containing it.</a:t>
            </a:r>
          </a:p>
          <a:p>
            <a:r>
              <a:rPr lang="en-US" sz="3200" dirty="0"/>
              <a:t>A rigid </a:t>
            </a:r>
            <a:r>
              <a:rPr lang="en-US" sz="3200" dirty="0" smtClean="0"/>
              <a:t>frame/cavity </a:t>
            </a:r>
            <a:r>
              <a:rPr lang="en-US" sz="3200" dirty="0"/>
              <a:t>into which liquid metal is poured to form a </a:t>
            </a:r>
            <a:r>
              <a:rPr lang="en-US" sz="3200" dirty="0" smtClean="0"/>
              <a:t>casting is called a Mold.</a:t>
            </a:r>
            <a:endParaRPr lang="en-US" sz="3200" dirty="0"/>
          </a:p>
          <a:p>
            <a:r>
              <a:rPr lang="en-US" sz="3200" dirty="0"/>
              <a:t>Carried out in a foundry.</a:t>
            </a:r>
          </a:p>
        </p:txBody>
      </p:sp>
    </p:spTree>
    <p:extLst>
      <p:ext uri="{BB962C8B-B14F-4D97-AF65-F5344CB8AC3E}">
        <p14:creationId xmlns:p14="http://schemas.microsoft.com/office/powerpoint/2010/main" val="14669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Have you seen any similar process before?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z="2800" dirty="0" smtClean="0"/>
              <a:t>Iced </a:t>
            </a:r>
            <a:r>
              <a:rPr lang="en-US" altLang="zh-CN" sz="2800" dirty="0" err="1" smtClean="0"/>
              <a:t>Lolly</a:t>
            </a:r>
            <a:endParaRPr lang="en-US" altLang="zh-CN" sz="2800" dirty="0" smtClean="0"/>
          </a:p>
          <a:p>
            <a:pPr lvl="0"/>
            <a:r>
              <a:rPr lang="zh-CN" altLang="en-US" sz="2800" dirty="0" smtClean="0"/>
              <a:t>What </a:t>
            </a:r>
            <a:r>
              <a:rPr lang="zh-CN" altLang="en-US" sz="2800" dirty="0"/>
              <a:t>do we control?</a:t>
            </a:r>
          </a:p>
          <a:p>
            <a:pPr marL="914400" lvl="1" indent="-548640">
              <a:buFont typeface="Arial" charset="0"/>
              <a:buAutoNum type="arabicPeriod"/>
            </a:pPr>
            <a:r>
              <a:rPr lang="zh-CN" altLang="en-US" sz="2400" dirty="0"/>
              <a:t>Size &amp; shape of cavity and mold</a:t>
            </a:r>
          </a:p>
          <a:p>
            <a:pPr marL="914400" lvl="1" indent="-548640">
              <a:buFont typeface="Arial" charset="0"/>
              <a:buAutoNum type="arabicPeriod"/>
            </a:pPr>
            <a:r>
              <a:rPr lang="zh-CN" altLang="en-US" sz="2400" dirty="0"/>
              <a:t>Mixture composition</a:t>
            </a:r>
          </a:p>
          <a:p>
            <a:pPr marL="914400" lvl="1" indent="-548640">
              <a:buFont typeface="Arial" charset="0"/>
              <a:buAutoNum type="arabicPeriod"/>
            </a:pPr>
            <a:r>
              <a:rPr lang="zh-CN" altLang="en-US" sz="2400" dirty="0"/>
              <a:t>Temperature</a:t>
            </a:r>
          </a:p>
          <a:p>
            <a:pPr marL="914400" lvl="1" indent="-548640">
              <a:buFont typeface="Arial" charset="0"/>
              <a:buAutoNum type="arabicPeriod"/>
            </a:pPr>
            <a:r>
              <a:rPr lang="zh-CN" altLang="en-US" sz="2400" dirty="0"/>
              <a:t>Cooling time</a:t>
            </a:r>
          </a:p>
          <a:p>
            <a:pPr marL="914400" lvl="1" indent="-548640">
              <a:buFont typeface="Arial" charset="0"/>
              <a:buAutoNum type="arabicPeriod"/>
            </a:pPr>
            <a:r>
              <a:rPr lang="zh-CN" altLang="en-US" sz="2400" dirty="0"/>
              <a:t>Carefully remove it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647" y="2404138"/>
            <a:ext cx="3720353" cy="350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Sand Casting?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Sand Casting is a process in which a cast is formed from a molten metal in a sand mold.</a:t>
            </a:r>
          </a:p>
          <a:p>
            <a:endParaRPr lang="en-US" sz="2400" dirty="0" smtClean="0"/>
          </a:p>
          <a:p>
            <a:r>
              <a:rPr lang="en-US" sz="2400" dirty="0" smtClean="0"/>
              <a:t>Can be used to produce a range of sizes from a fraction of an ounce to hundreds of tons.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9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/>
              <a:t>Material is </a:t>
            </a:r>
            <a:r>
              <a:rPr lang="en-US" sz="2800" dirty="0" smtClean="0"/>
              <a:t>heated/melted</a:t>
            </a:r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Heated to proper temperature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Treated to modify its chemical makeup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Molten material is poured into a mold</a:t>
            </a:r>
          </a:p>
          <a:p>
            <a:r>
              <a:rPr lang="en-US" sz="2800" dirty="0" smtClean="0"/>
              <a:t> Solidifies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07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Complex </a:t>
            </a:r>
            <a:r>
              <a:rPr lang="en-US" sz="2400" dirty="0"/>
              <a:t>shapes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Parts can have hollow sections or cavities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Very large parts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Intricate shaping of metals that are difficult </a:t>
            </a:r>
            <a:r>
              <a:rPr lang="en-US" sz="2400" dirty="0" smtClean="0"/>
              <a:t>to machine</a:t>
            </a: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Different mold materials can be used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Sand, metal, or ceramics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Different pouring methods</a:t>
            </a:r>
          </a:p>
        </p:txBody>
      </p:sp>
    </p:spTree>
    <p:extLst>
      <p:ext uri="{BB962C8B-B14F-4D97-AF65-F5344CB8AC3E}">
        <p14:creationId xmlns:p14="http://schemas.microsoft.com/office/powerpoint/2010/main" val="19780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Casting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6341" y="2133601"/>
            <a:ext cx="7884459" cy="3992563"/>
          </a:xfrm>
        </p:spPr>
        <p:txBody>
          <a:bodyPr>
            <a:normAutofit/>
          </a:bodyPr>
          <a:lstStyle/>
          <a:p>
            <a:r>
              <a:rPr lang="en-US" sz="2400" dirty="0"/>
              <a:t>Empty spaces can weaken metal</a:t>
            </a:r>
          </a:p>
          <a:p>
            <a:r>
              <a:rPr lang="en-US" sz="2400" dirty="0"/>
              <a:t>Poor surface finish</a:t>
            </a:r>
          </a:p>
          <a:p>
            <a:r>
              <a:rPr lang="en-US" sz="2400" dirty="0"/>
              <a:t>Small parts hard to remove</a:t>
            </a:r>
          </a:p>
          <a:p>
            <a:r>
              <a:rPr lang="en-US" sz="2400" dirty="0"/>
              <a:t>Additional hardening usually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27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1148</TotalTime>
  <Words>536</Words>
  <Application>Microsoft Office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Algerian</vt:lpstr>
      <vt:lpstr>Arial</vt:lpstr>
      <vt:lpstr>Century Gothic</vt:lpstr>
      <vt:lpstr>Wingdings</vt:lpstr>
      <vt:lpstr>Wingdings 3</vt:lpstr>
      <vt:lpstr>幼圆</vt:lpstr>
      <vt:lpstr>Wisp</vt:lpstr>
      <vt:lpstr>Introduction to  Metal Casting</vt:lpstr>
      <vt:lpstr>Metal Casting</vt:lpstr>
      <vt:lpstr>Early History</vt:lpstr>
      <vt:lpstr>Introduction</vt:lpstr>
      <vt:lpstr>Have you seen any similar process before?</vt:lpstr>
      <vt:lpstr>What is Sand Casting?</vt:lpstr>
      <vt:lpstr>Casting Process</vt:lpstr>
      <vt:lpstr>Advantages of Casting</vt:lpstr>
      <vt:lpstr>Disadvantages of Casting</vt:lpstr>
      <vt:lpstr>General Sand Casting</vt:lpstr>
      <vt:lpstr>Six basic steps of casting </vt:lpstr>
      <vt:lpstr>Six Basic Steps of Casting</vt:lpstr>
      <vt:lpstr>Casting Terminology</vt:lpstr>
      <vt:lpstr>Casting Terminology</vt:lpstr>
      <vt:lpstr>Video</vt:lpstr>
      <vt:lpstr>Any Questions!!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Metal Casting</dc:title>
  <dc:creator>SHIV K. VERMA</dc:creator>
  <cp:lastModifiedBy>SHIV K. VERMA</cp:lastModifiedBy>
  <cp:revision>13</cp:revision>
  <dcterms:created xsi:type="dcterms:W3CDTF">2019-08-12T17:01:44Z</dcterms:created>
  <dcterms:modified xsi:type="dcterms:W3CDTF">2019-08-29T15:34:40Z</dcterms:modified>
</cp:coreProperties>
</file>