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5143500" cx="9144000"/>
  <p:notesSz cx="6858000" cy="9144000"/>
  <p:embeddedFontLst>
    <p:embeddedFont>
      <p:font typeface="Nunito"/>
      <p:regular r:id="rId38"/>
      <p:bold r:id="rId39"/>
      <p:italic r:id="rId40"/>
      <p:boldItalic r:id="rId41"/>
    </p:embeddedFont>
    <p:embeddedFont>
      <p:font typeface="Maven Pro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italic.fntdata"/><Relationship Id="rId20" Type="http://schemas.openxmlformats.org/officeDocument/2006/relationships/slide" Target="slides/slide16.xml"/><Relationship Id="rId42" Type="http://schemas.openxmlformats.org/officeDocument/2006/relationships/font" Target="fonts/MavenPro-regular.fntdata"/><Relationship Id="rId41" Type="http://schemas.openxmlformats.org/officeDocument/2006/relationships/font" Target="fonts/Nunito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MavenPro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Nunito-bold.fntdata"/><Relationship Id="rId16" Type="http://schemas.openxmlformats.org/officeDocument/2006/relationships/slide" Target="slides/slide12.xml"/><Relationship Id="rId38" Type="http://schemas.openxmlformats.org/officeDocument/2006/relationships/font" Target="fonts/Nunito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e3c3737e8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e3c3737e8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e3c3737e8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e3c3737e8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e3c3737e8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e3c3737e8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e3c3737e8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4e3c3737e8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e3c3737e8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e3c3737e8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e3c3737e8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e3c3737e8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4e809a833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4e809a833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e3c3737e8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e3c3737e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e4932a18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e4932a18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e4932a18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e4932a18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e3c3737e8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e3c3737e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e54eb053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e54eb053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4e4932a18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4e4932a18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e4932a18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4e4932a18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4e4932a18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4e4932a18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e4932a18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e4932a18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4e4932a18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4e4932a18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e4932a18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e4932a18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e4932a182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e4932a18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4e4932a18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4e4932a18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4e4932a18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4e4932a18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e3c3737e8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e3c3737e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4e4932a18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4e4932a18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4e4932a18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4e4932a18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4e4932a18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4e4932a18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4e4932a18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4e4932a18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e3c3737e8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e3c3737e8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dbfba7f0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dbfba7f0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dbfba7f0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dbfba7f0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off on Tuesday- 7th hour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dbfba7f0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dbfba7f0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dbfba7f0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dbfba7f0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dbfba7f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dbfba7f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">
    <p:bg>
      <p:bgPr>
        <a:solidFill>
          <a:srgbClr val="FFFFF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0" y="0"/>
            <a:ext cx="3512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3"/>
          <p:cNvSpPr txBox="1"/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7" name="Google Shape;277;p13"/>
          <p:cNvSpPr txBox="1"/>
          <p:nvPr>
            <p:ph idx="1" type="body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8" name="Google Shape;2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AUTOLAYOUT_1">
    <p:bg>
      <p:bgPr>
        <a:solidFill>
          <a:srgbClr val="FFFFF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4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14"/>
          <p:cNvSpPr txBox="1"/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84" name="Google Shape;284;p14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p14"/>
          <p:cNvSpPr txBox="1"/>
          <p:nvPr>
            <p:ph idx="1" type="body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AUTOLAYOUT_2">
    <p:bg>
      <p:bgPr>
        <a:solidFill>
          <a:srgbClr val="FFFFFF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5"/>
          <p:cNvSpPr txBox="1"/>
          <p:nvPr>
            <p:ph type="title"/>
          </p:nvPr>
        </p:nvSpPr>
        <p:spPr>
          <a:xfrm>
            <a:off x="311700" y="307825"/>
            <a:ext cx="7548000" cy="982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9pPr>
          </a:lstStyle>
          <a:p/>
        </p:txBody>
      </p:sp>
      <p:sp>
        <p:nvSpPr>
          <p:cNvPr id="289" name="Google Shape;289;p15"/>
          <p:cNvSpPr txBox="1"/>
          <p:nvPr>
            <p:ph idx="1" type="body"/>
          </p:nvPr>
        </p:nvSpPr>
        <p:spPr>
          <a:xfrm>
            <a:off x="317475" y="1383025"/>
            <a:ext cx="4138200" cy="3193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0" name="Google Shape;29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AUTOLAYOUT_3">
    <p:bg>
      <p:bgPr>
        <a:solidFill>
          <a:srgbClr val="FFFFFF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4" name="Google Shape;294;p16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295" name="Google Shape;295;p16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 flipH="1" rot="5400000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 flipH="1" rot="5400000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" name="Google Shape;299;p16"/>
          <p:cNvSpPr txBox="1"/>
          <p:nvPr>
            <p:ph type="title"/>
          </p:nvPr>
        </p:nvSpPr>
        <p:spPr>
          <a:xfrm>
            <a:off x="185350" y="679625"/>
            <a:ext cx="2683200" cy="1042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300" name="Google Shape;300;p16"/>
          <p:cNvSpPr txBox="1"/>
          <p:nvPr>
            <p:ph idx="1" type="body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Char char="●"/>
              <a:defRPr sz="1600">
                <a:solidFill>
                  <a:srgbClr val="61616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●"/>
              <a:defRPr sz="1400">
                <a:solidFill>
                  <a:srgbClr val="61616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100"/>
              <a:buChar char="○"/>
              <a:defRPr sz="1400">
                <a:solidFill>
                  <a:srgbClr val="61616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100"/>
              <a:buChar char="■"/>
              <a:defRPr sz="1400">
                <a:solidFill>
                  <a:srgbClr val="616161"/>
                </a:solidFill>
              </a:defRPr>
            </a:lvl9pPr>
          </a:lstStyle>
          <a:p/>
        </p:txBody>
      </p:sp>
      <p:sp>
        <p:nvSpPr>
          <p:cNvPr id="301" name="Google Shape;30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AUTOLAYOUT_4">
    <p:bg>
      <p:bgPr>
        <a:solidFill>
          <a:srgbClr val="FFFFFF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7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rgbClr val="E7E7E7"/>
                </a:solidFill>
              </a:defRPr>
            </a:lvl9pPr>
          </a:lstStyle>
          <a:p/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3529200" y="2540500"/>
            <a:ext cx="5295300" cy="203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6" name="Google Shape;30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AUTOLAYOUT_5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EA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" name="Google Shape;309;p18"/>
          <p:cNvCxnSpPr/>
          <p:nvPr/>
        </p:nvCxnSpPr>
        <p:spPr>
          <a:xfrm rot="10800000">
            <a:off x="398200" y="977175"/>
            <a:ext cx="505800" cy="0"/>
          </a:xfrm>
          <a:prstGeom prst="straightConnector1">
            <a:avLst/>
          </a:prstGeom>
          <a:noFill/>
          <a:ln cap="flat" cmpd="sng" w="19050">
            <a:solidFill>
              <a:srgbClr val="FF582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18"/>
          <p:cNvSpPr txBox="1"/>
          <p:nvPr>
            <p:ph type="title"/>
          </p:nvPr>
        </p:nvSpPr>
        <p:spPr>
          <a:xfrm>
            <a:off x="311700" y="1153900"/>
            <a:ext cx="2655000" cy="85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1" name="Google Shape;311;p18"/>
          <p:cNvSpPr txBox="1"/>
          <p:nvPr>
            <p:ph idx="1" type="body"/>
          </p:nvPr>
        </p:nvSpPr>
        <p:spPr>
          <a:xfrm>
            <a:off x="311700" y="2022050"/>
            <a:ext cx="2655000" cy="2928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1pPr>
            <a:lvl2pPr indent="-2921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2pPr>
            <a:lvl3pPr indent="-2921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3pPr>
            <a:lvl4pPr indent="-2921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4pPr>
            <a:lvl5pPr indent="-2921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5pPr>
            <a:lvl6pPr indent="-2921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12" name="Google Shape;3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AUTOLAYOUT_6">
    <p:bg>
      <p:bgPr>
        <a:solidFill>
          <a:srgbClr val="FFFFF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9"/>
          <p:cNvSpPr txBox="1"/>
          <p:nvPr>
            <p:ph type="title"/>
          </p:nvPr>
        </p:nvSpPr>
        <p:spPr>
          <a:xfrm>
            <a:off x="311700" y="2890625"/>
            <a:ext cx="7434600" cy="58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6" name="Google Shape;316;p19"/>
          <p:cNvSpPr txBox="1"/>
          <p:nvPr>
            <p:ph idx="1" type="body"/>
          </p:nvPr>
        </p:nvSpPr>
        <p:spPr>
          <a:xfrm>
            <a:off x="311700" y="3521425"/>
            <a:ext cx="6362400" cy="114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7" name="Google Shape;3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AUTOLAYOUT_7">
    <p:bg>
      <p:bgPr>
        <a:solidFill>
          <a:srgbClr val="FFFFFF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0"/>
          <p:cNvSpPr/>
          <p:nvPr/>
        </p:nvSpPr>
        <p:spPr>
          <a:xfrm>
            <a:off x="0" y="0"/>
            <a:ext cx="3512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0"/>
          <p:cNvSpPr txBox="1"/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2" name="Google Shape;322;p20"/>
          <p:cNvSpPr txBox="1"/>
          <p:nvPr>
            <p:ph idx="1" type="body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3" name="Google Shape;32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AUTOLAYOUT_8">
    <p:bg>
      <p:bgPr>
        <a:solidFill>
          <a:srgbClr val="FFFF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"/>
          <p:cNvSpPr txBox="1"/>
          <p:nvPr>
            <p:ph type="title"/>
          </p:nvPr>
        </p:nvSpPr>
        <p:spPr>
          <a:xfrm>
            <a:off x="3539551" y="307825"/>
            <a:ext cx="5289000" cy="1418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7E7E7"/>
                </a:solidFill>
              </a:defRPr>
            </a:lvl9pPr>
          </a:lstStyle>
          <a:p/>
        </p:txBody>
      </p:sp>
      <p:sp>
        <p:nvSpPr>
          <p:cNvPr id="327" name="Google Shape;327;p21"/>
          <p:cNvSpPr txBox="1"/>
          <p:nvPr>
            <p:ph idx="1" type="body"/>
          </p:nvPr>
        </p:nvSpPr>
        <p:spPr>
          <a:xfrm>
            <a:off x="3539435" y="1810225"/>
            <a:ext cx="5289000" cy="276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8" name="Google Shape;32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AUTOLAYOUT_9">
    <p:bg>
      <p:bgPr>
        <a:solidFill>
          <a:srgbClr val="FFFFFF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2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2" name="Google Shape;332;p22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3" name="Google Shape;3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Relationship Id="rId4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Materials and Project Estimation</a:t>
            </a:r>
            <a:endParaRPr/>
          </a:p>
        </p:txBody>
      </p:sp>
      <p:sp>
        <p:nvSpPr>
          <p:cNvPr id="339" name="Google Shape;339;p23"/>
          <p:cNvSpPr txBox="1"/>
          <p:nvPr>
            <p:ph idx="1" type="subTitle"/>
          </p:nvPr>
        </p:nvSpPr>
        <p:spPr>
          <a:xfrm>
            <a:off x="824000" y="356155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Zimmerman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Gillett Secondary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Feet- Dimensional Lumber</a:t>
            </a:r>
            <a:endParaRPr/>
          </a:p>
        </p:txBody>
      </p:sp>
      <p:sp>
        <p:nvSpPr>
          <p:cNvPr id="405" name="Google Shape;405;p3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Feet=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When all dimensions are in Inches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Quantity of Boards X Thickness X </a:t>
            </a:r>
            <a:r>
              <a:rPr lang="en"/>
              <a:t>Length</a:t>
            </a:r>
            <a:r>
              <a:rPr lang="en"/>
              <a:t>  X Width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144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406" name="Google Shape;406;p32"/>
          <p:cNvCxnSpPr/>
          <p:nvPr/>
        </p:nvCxnSpPr>
        <p:spPr>
          <a:xfrm flipH="1" rot="10800000">
            <a:off x="1529150" y="3313350"/>
            <a:ext cx="37416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7" name="Google Shape;4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225" y="3219025"/>
            <a:ext cx="3421302" cy="192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3"/>
          <p:cNvPicPr preferRelativeResize="0"/>
          <p:nvPr/>
        </p:nvPicPr>
        <p:blipFill rotWithShape="1">
          <a:blip r:embed="rId3">
            <a:alphaModFix/>
          </a:blip>
          <a:srcRect b="99" l="0" r="0" t="99"/>
          <a:stretch/>
        </p:blipFill>
        <p:spPr>
          <a:xfrm>
            <a:off x="405000" y="367401"/>
            <a:ext cx="4147948" cy="23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/>
          <p:cNvPicPr preferRelativeResize="0"/>
          <p:nvPr/>
        </p:nvPicPr>
        <p:blipFill rotWithShape="1">
          <a:blip r:embed="rId4">
            <a:alphaModFix/>
          </a:blip>
          <a:srcRect b="34211" l="0" r="0" t="34211"/>
          <a:stretch/>
        </p:blipFill>
        <p:spPr>
          <a:xfrm>
            <a:off x="4591050" y="367400"/>
            <a:ext cx="4147949" cy="232860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 txBox="1"/>
          <p:nvPr>
            <p:ph type="title"/>
          </p:nvPr>
        </p:nvSpPr>
        <p:spPr>
          <a:xfrm>
            <a:off x="311700" y="2890625"/>
            <a:ext cx="7434600" cy="58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Feet</a:t>
            </a:r>
            <a:endParaRPr/>
          </a:p>
        </p:txBody>
      </p:sp>
      <p:sp>
        <p:nvSpPr>
          <p:cNvPr id="415" name="Google Shape;415;p33"/>
          <p:cNvSpPr txBox="1"/>
          <p:nvPr>
            <p:ph idx="1" type="body"/>
          </p:nvPr>
        </p:nvSpPr>
        <p:spPr>
          <a:xfrm>
            <a:off x="311700" y="3521425"/>
            <a:ext cx="6362400" cy="11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board at 1x 1 x 144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 boards at  1 x 2 x 36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1 board at 2 x 3 x 24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Feet- Dimensional Lumber</a:t>
            </a:r>
            <a:endParaRPr/>
          </a:p>
        </p:txBody>
      </p:sp>
      <p:sp>
        <p:nvSpPr>
          <p:cNvPr id="421" name="Google Shape;421;p34"/>
          <p:cNvSpPr txBox="1"/>
          <p:nvPr>
            <p:ph idx="1" type="body"/>
          </p:nvPr>
        </p:nvSpPr>
        <p:spPr>
          <a:xfrm>
            <a:off x="1234300" y="20016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Board Feet=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/>
              <a:t>When one dimension is in feet  Either Length </a:t>
            </a:r>
            <a:r>
              <a:rPr b="1" lang="en" u="sng"/>
              <a:t>or </a:t>
            </a:r>
            <a:r>
              <a:rPr b="1" lang="en"/>
              <a:t>Width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Quantity of Boards X Thickness X Length  X Width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                                    12</a:t>
            </a:r>
            <a:endParaRPr/>
          </a:p>
        </p:txBody>
      </p:sp>
      <p:cxnSp>
        <p:nvCxnSpPr>
          <p:cNvPr id="422" name="Google Shape;422;p34"/>
          <p:cNvCxnSpPr/>
          <p:nvPr/>
        </p:nvCxnSpPr>
        <p:spPr>
          <a:xfrm>
            <a:off x="1540725" y="3289975"/>
            <a:ext cx="324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3" name="Google Shape;4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302" y="3162551"/>
            <a:ext cx="3521700" cy="19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Waste- </a:t>
            </a:r>
            <a:r>
              <a:rPr lang="en"/>
              <a:t>Board Feet</a:t>
            </a:r>
            <a:endParaRPr/>
          </a:p>
        </p:txBody>
      </p:sp>
      <p:sp>
        <p:nvSpPr>
          <p:cNvPr id="429" name="Google Shape;429;p3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thickness is in inches not parts of an inch.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 board feet total and multiply by .30 for  30% waste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Ex:  If you had 7.5 board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7.5 X .3 = 2.25 for waste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0" name="Google Shape;430;p35"/>
          <p:cNvPicPr preferRelativeResize="0"/>
          <p:nvPr/>
        </p:nvPicPr>
        <p:blipFill rotWithShape="1">
          <a:blip r:embed="rId3">
            <a:alphaModFix/>
          </a:blip>
          <a:srcRect b="0" l="10088" r="0" t="75785"/>
          <a:stretch/>
        </p:blipFill>
        <p:spPr>
          <a:xfrm>
            <a:off x="3713100" y="3741775"/>
            <a:ext cx="5430900" cy="14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6"/>
          <p:cNvPicPr preferRelativeResize="0"/>
          <p:nvPr/>
        </p:nvPicPr>
        <p:blipFill rotWithShape="1">
          <a:blip r:embed="rId3">
            <a:alphaModFix amt="60000"/>
          </a:blip>
          <a:srcRect b="8821" l="0" r="0" t="8813"/>
          <a:stretch/>
        </p:blipFill>
        <p:spPr>
          <a:xfrm>
            <a:off x="0" y="0"/>
            <a:ext cx="35126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6"/>
          <p:cNvSpPr txBox="1"/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Try Examples on Board</a:t>
            </a:r>
            <a:endParaRPr/>
          </a:p>
        </p:txBody>
      </p:sp>
      <p:sp>
        <p:nvSpPr>
          <p:cNvPr id="437" name="Google Shape;437;p36"/>
          <p:cNvSpPr txBox="1"/>
          <p:nvPr>
            <p:ph idx="1" type="body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 5 boards that are 1” T  by 8” W x 48” L  =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7</a:t>
            </a:r>
            <a:r>
              <a:rPr lang="en"/>
              <a:t> boards that are 3” T  by 5” W x 8’ L  =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1 board that is      2” T  by 4 5/8 ” W x 24” L  =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2 boards that are 1” T  by 1” W x 7’ L  =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8 boards that are 2” T  by 3” W x 60 1/4” L  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the waste for the above 5 problems?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 much wood would you actually need?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37"/>
          <p:cNvPicPr preferRelativeResize="0"/>
          <p:nvPr/>
        </p:nvPicPr>
        <p:blipFill rotWithShape="1">
          <a:blip r:embed="rId3">
            <a:alphaModFix/>
          </a:blip>
          <a:srcRect b="0" l="169" r="179" t="0"/>
          <a:stretch/>
        </p:blipFill>
        <p:spPr>
          <a:xfrm>
            <a:off x="6" y="0"/>
            <a:ext cx="3042662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7"/>
          <p:cNvPicPr preferRelativeResize="0"/>
          <p:nvPr/>
        </p:nvPicPr>
        <p:blipFill rotWithShape="1">
          <a:blip r:embed="rId4">
            <a:alphaModFix/>
          </a:blip>
          <a:srcRect b="34122" l="0" r="0" t="34126"/>
          <a:stretch/>
        </p:blipFill>
        <p:spPr>
          <a:xfrm>
            <a:off x="7" y="1713003"/>
            <a:ext cx="3042662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7"/>
          <p:cNvPicPr preferRelativeResize="0"/>
          <p:nvPr/>
        </p:nvPicPr>
        <p:blipFill rotWithShape="1">
          <a:blip r:embed="rId5">
            <a:alphaModFix/>
          </a:blip>
          <a:srcRect b="34126" l="0" r="0" t="34122"/>
          <a:stretch/>
        </p:blipFill>
        <p:spPr>
          <a:xfrm>
            <a:off x="7" y="3426006"/>
            <a:ext cx="3042665" cy="17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7"/>
          <p:cNvSpPr txBox="1"/>
          <p:nvPr>
            <p:ph type="title"/>
          </p:nvPr>
        </p:nvSpPr>
        <p:spPr>
          <a:xfrm>
            <a:off x="3539551" y="307825"/>
            <a:ext cx="5289000" cy="14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Sheet Material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46" name="Google Shape;446;p37"/>
          <p:cNvSpPr txBox="1"/>
          <p:nvPr>
            <p:ph idx="1" type="body"/>
          </p:nvPr>
        </p:nvSpPr>
        <p:spPr>
          <a:xfrm>
            <a:off x="3539435" y="1810225"/>
            <a:ext cx="5289000" cy="27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Veneer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Plywood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MDF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Hardboard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Combi Core or Combination Core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Usually 4’ x 8’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Sheet Material</a:t>
            </a:r>
            <a:endParaRPr/>
          </a:p>
        </p:txBody>
      </p:sp>
      <p:sp>
        <p:nvSpPr>
          <p:cNvPr id="452" name="Google Shape;452;p38"/>
          <p:cNvSpPr txBox="1"/>
          <p:nvPr>
            <p:ph idx="1" type="body"/>
          </p:nvPr>
        </p:nvSpPr>
        <p:spPr>
          <a:xfrm>
            <a:off x="1303800" y="1332225"/>
            <a:ext cx="7030500" cy="36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Plywood-</a:t>
            </a:r>
            <a:r>
              <a:rPr lang="en"/>
              <a:t> Strong, Holds Nails and Screws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Water resistant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MDF-</a:t>
            </a:r>
            <a:r>
              <a:rPr lang="en"/>
              <a:t> More Stable, </a:t>
            </a:r>
            <a:r>
              <a:rPr lang="en"/>
              <a:t>Environmentally</a:t>
            </a:r>
            <a:r>
              <a:rPr lang="en"/>
              <a:t> Friendly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Routered, Machined Easily, Does not hold nails,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Breaks Easily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Hardboard-</a:t>
            </a:r>
            <a:r>
              <a:rPr lang="en"/>
              <a:t> Stable, Machines Easily, Finer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Particles than MDF,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Not water resistant, breaks easily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850" y="0"/>
            <a:ext cx="2907699" cy="16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2186" y="1655800"/>
            <a:ext cx="1961813" cy="348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8"/>
          <p:cNvPicPr preferRelativeResize="0"/>
          <p:nvPr/>
        </p:nvPicPr>
        <p:blipFill rotWithShape="1">
          <a:blip r:embed="rId5">
            <a:alphaModFix/>
          </a:blip>
          <a:srcRect b="-1330" l="5310" r="-5309" t="1329"/>
          <a:stretch/>
        </p:blipFill>
        <p:spPr>
          <a:xfrm>
            <a:off x="5035000" y="1702155"/>
            <a:ext cx="1961824" cy="3487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Foot- Sheet Stock</a:t>
            </a:r>
            <a:endParaRPr/>
          </a:p>
        </p:txBody>
      </p:sp>
      <p:sp>
        <p:nvSpPr>
          <p:cNvPr id="461" name="Google Shape;461;p39"/>
          <p:cNvSpPr txBox="1"/>
          <p:nvPr>
            <p:ph idx="1" type="body"/>
          </p:nvPr>
        </p:nvSpPr>
        <p:spPr>
          <a:xfrm>
            <a:off x="1303800" y="1702925"/>
            <a:ext cx="7204200" cy="29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Square</a:t>
            </a:r>
            <a:r>
              <a:rPr lang="en"/>
              <a:t> Feet=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/>
              <a:t>When in Inches  we do not use thickness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Quantity of Boards  X Length  X Width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                                    144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462" name="Google Shape;462;p39"/>
          <p:cNvCxnSpPr/>
          <p:nvPr/>
        </p:nvCxnSpPr>
        <p:spPr>
          <a:xfrm>
            <a:off x="1517575" y="3417425"/>
            <a:ext cx="28035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3" name="Google Shape;4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151" y="2788951"/>
            <a:ext cx="4185851" cy="23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Foot- Sheet Stock</a:t>
            </a:r>
            <a:endParaRPr/>
          </a:p>
        </p:txBody>
      </p:sp>
      <p:sp>
        <p:nvSpPr>
          <p:cNvPr id="469" name="Google Shape;469;p40"/>
          <p:cNvSpPr txBox="1"/>
          <p:nvPr>
            <p:ph idx="1" type="body"/>
          </p:nvPr>
        </p:nvSpPr>
        <p:spPr>
          <a:xfrm>
            <a:off x="1303800" y="1702925"/>
            <a:ext cx="7204200" cy="29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Feet=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When one dimension is in feet.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Quantity of Boards  X Length  X Width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12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470" name="Google Shape;470;p40"/>
          <p:cNvCxnSpPr/>
          <p:nvPr/>
        </p:nvCxnSpPr>
        <p:spPr>
          <a:xfrm flipH="1" rot="10800000">
            <a:off x="1505975" y="3023625"/>
            <a:ext cx="28266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1" name="Google Shape;4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75" y="2821550"/>
            <a:ext cx="4127923" cy="232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Foot- Sheet Stock</a:t>
            </a:r>
            <a:endParaRPr/>
          </a:p>
        </p:txBody>
      </p:sp>
      <p:sp>
        <p:nvSpPr>
          <p:cNvPr id="477" name="Google Shape;477;p41"/>
          <p:cNvSpPr txBox="1"/>
          <p:nvPr>
            <p:ph idx="1" type="body"/>
          </p:nvPr>
        </p:nvSpPr>
        <p:spPr>
          <a:xfrm>
            <a:off x="1303800" y="1702925"/>
            <a:ext cx="7204200" cy="29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Feet=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When in Feet for Both Dimensions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Quantity of Boards  X Length  X Width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is more common when working in construction: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Paint, Flooring, Drywall, Roofing, Siding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41"/>
          <p:cNvPicPr preferRelativeResize="0"/>
          <p:nvPr/>
        </p:nvPicPr>
        <p:blipFill rotWithShape="1">
          <a:blip r:embed="rId3">
            <a:alphaModFix/>
          </a:blip>
          <a:srcRect b="18021" l="16400" r="16874" t="20493"/>
          <a:stretch/>
        </p:blipFill>
        <p:spPr>
          <a:xfrm>
            <a:off x="5479450" y="1260450"/>
            <a:ext cx="3664552" cy="211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4"/>
          <p:cNvPicPr preferRelativeResize="0"/>
          <p:nvPr/>
        </p:nvPicPr>
        <p:blipFill rotWithShape="1">
          <a:blip r:embed="rId3">
            <a:alphaModFix amt="60000"/>
          </a:blip>
          <a:srcRect b="0" l="4470" r="4470" t="0"/>
          <a:stretch/>
        </p:blipFill>
        <p:spPr>
          <a:xfrm>
            <a:off x="0" y="0"/>
            <a:ext cx="3512598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4"/>
          <p:cNvSpPr txBox="1"/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</a:t>
            </a:r>
            <a:endParaRPr/>
          </a:p>
        </p:txBody>
      </p:sp>
      <p:sp>
        <p:nvSpPr>
          <p:cNvPr id="346" name="Google Shape;346;p24"/>
          <p:cNvSpPr txBox="1"/>
          <p:nvPr>
            <p:ph idx="1" type="body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Square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Linear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Dimensional Lumber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Sheet Stock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Hardware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Foot</a:t>
            </a:r>
            <a:endParaRPr/>
          </a:p>
        </p:txBody>
      </p:sp>
      <p:sp>
        <p:nvSpPr>
          <p:cNvPr id="484" name="Google Shape;484;p4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Estimating by sheet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Layout parts on a piece of paper or on CAD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Figure out how many sheets you need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how I estimate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Waste- </a:t>
            </a:r>
            <a:r>
              <a:rPr lang="en"/>
              <a:t>Square Feet</a:t>
            </a:r>
            <a:endParaRPr/>
          </a:p>
        </p:txBody>
      </p:sp>
      <p:sp>
        <p:nvSpPr>
          <p:cNvPr id="490" name="Google Shape;490;p43"/>
          <p:cNvSpPr txBox="1"/>
          <p:nvPr>
            <p:ph idx="1" type="body"/>
          </p:nvPr>
        </p:nvSpPr>
        <p:spPr>
          <a:xfrm>
            <a:off x="1303800" y="195530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thickness is in inches not parts of an inch.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 square feet total and multiply by .30 for  30% waste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Ex:  If you had 12 square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12 X .3 = 3.6 sq/ft for waste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91" name="Google Shape;491;p43"/>
          <p:cNvPicPr preferRelativeResize="0"/>
          <p:nvPr/>
        </p:nvPicPr>
        <p:blipFill rotWithShape="1">
          <a:blip r:embed="rId3">
            <a:alphaModFix/>
          </a:blip>
          <a:srcRect b="18692" l="40614" r="40663" t="21623"/>
          <a:stretch/>
        </p:blipFill>
        <p:spPr>
          <a:xfrm>
            <a:off x="6823250" y="850250"/>
            <a:ext cx="2154701" cy="42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497" name="Google Shape;497;p4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 2 boards that are  23 1/4” W x 32 1/2” L  =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3 boards that are   9” W x 6’ L  =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4 boards that are   8” W x 24” L  =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1 board that is       12” W x 54” L  =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2 boards that are   16 3/8” W x 3’ L  =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3 boards that are 2’ x 3’ =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the waste for the above 5 problems?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How much wood would you actually need?</a:t>
            </a:r>
            <a:endParaRPr/>
          </a:p>
        </p:txBody>
      </p:sp>
      <p:pic>
        <p:nvPicPr>
          <p:cNvPr id="498" name="Google Shape;498;p44"/>
          <p:cNvPicPr preferRelativeResize="0"/>
          <p:nvPr/>
        </p:nvPicPr>
        <p:blipFill rotWithShape="1">
          <a:blip r:embed="rId3">
            <a:alphaModFix/>
          </a:blip>
          <a:srcRect b="0" l="0" r="0" t="39009"/>
          <a:stretch/>
        </p:blipFill>
        <p:spPr>
          <a:xfrm>
            <a:off x="6250800" y="1990050"/>
            <a:ext cx="2893199" cy="300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Trim </a:t>
            </a:r>
            <a:endParaRPr/>
          </a:p>
        </p:txBody>
      </p:sp>
      <p:sp>
        <p:nvSpPr>
          <p:cNvPr id="504" name="Google Shape;504;p4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Casing- Doors and windows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Base - Floor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Crown- Ceiling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Chair rail- On middle of wall</a:t>
            </a:r>
            <a:endParaRPr/>
          </a:p>
        </p:txBody>
      </p:sp>
      <p:pic>
        <p:nvPicPr>
          <p:cNvPr id="505" name="Google Shape;505;p45"/>
          <p:cNvPicPr preferRelativeResize="0"/>
          <p:nvPr/>
        </p:nvPicPr>
        <p:blipFill rotWithShape="1">
          <a:blip r:embed="rId3">
            <a:alphaModFix/>
          </a:blip>
          <a:srcRect b="17828" l="23844" r="23933" t="19108"/>
          <a:stretch/>
        </p:blipFill>
        <p:spPr>
          <a:xfrm>
            <a:off x="5606875" y="0"/>
            <a:ext cx="3537126" cy="2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5"/>
          <p:cNvPicPr preferRelativeResize="0"/>
          <p:nvPr/>
        </p:nvPicPr>
        <p:blipFill rotWithShape="1">
          <a:blip r:embed="rId4">
            <a:alphaModFix/>
          </a:blip>
          <a:srcRect b="17118" l="15841" r="15040" t="20946"/>
          <a:stretch/>
        </p:blipFill>
        <p:spPr>
          <a:xfrm>
            <a:off x="4900225" y="2798900"/>
            <a:ext cx="4243774" cy="23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Feet</a:t>
            </a:r>
            <a:endParaRPr/>
          </a:p>
        </p:txBody>
      </p:sp>
      <p:sp>
        <p:nvSpPr>
          <p:cNvPr id="512" name="Google Shape;512;p46"/>
          <p:cNvSpPr txBox="1"/>
          <p:nvPr>
            <p:ph idx="1" type="body"/>
          </p:nvPr>
        </p:nvSpPr>
        <p:spPr>
          <a:xfrm>
            <a:off x="1303800" y="1494400"/>
            <a:ext cx="7030500" cy="30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Thickness and width does not matter… Only Length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Measure amount of feet needed.  Be sure to add in for corners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When repeating get one </a:t>
            </a:r>
            <a:r>
              <a:rPr lang="en"/>
              <a:t>length</a:t>
            </a:r>
            <a:r>
              <a:rPr lang="en"/>
              <a:t> the figure out O.C. and multiply</a:t>
            </a:r>
            <a:endParaRPr/>
          </a:p>
        </p:txBody>
      </p:sp>
      <p:pic>
        <p:nvPicPr>
          <p:cNvPr id="513" name="Google Shape;513;p46"/>
          <p:cNvPicPr preferRelativeResize="0"/>
          <p:nvPr/>
        </p:nvPicPr>
        <p:blipFill rotWithShape="1">
          <a:blip r:embed="rId3">
            <a:alphaModFix/>
          </a:blip>
          <a:srcRect b="17568" l="37094" r="36862" t="19144"/>
          <a:stretch/>
        </p:blipFill>
        <p:spPr>
          <a:xfrm>
            <a:off x="6182297" y="598575"/>
            <a:ext cx="2961702" cy="44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18954" l="15257" r="16047" t="20237"/>
          <a:stretch/>
        </p:blipFill>
        <p:spPr>
          <a:xfrm>
            <a:off x="-57925" y="3054025"/>
            <a:ext cx="3776526" cy="20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7"/>
          <p:cNvPicPr preferRelativeResize="0"/>
          <p:nvPr/>
        </p:nvPicPr>
        <p:blipFill rotWithShape="1">
          <a:blip r:embed="rId3">
            <a:alphaModFix/>
          </a:blip>
          <a:srcRect b="34181" l="0" r="0" t="34178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7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7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Waste - Linear Feet</a:t>
            </a:r>
            <a:endParaRPr/>
          </a:p>
        </p:txBody>
      </p:sp>
      <p:sp>
        <p:nvSpPr>
          <p:cNvPr id="522" name="Google Shape;522;p47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Thickness and width does not matter… Only Length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 linear feet total and multiply by .10 for  10% waste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Ex:  If you had 10 linear feet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10 X .1 = 1 foot for waste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 Calculate- Linear Feet</a:t>
            </a:r>
            <a:endParaRPr/>
          </a:p>
        </p:txBody>
      </p:sp>
      <p:sp>
        <p:nvSpPr>
          <p:cNvPr id="528" name="Google Shape;528;p4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 </a:t>
            </a:r>
            <a:r>
              <a:rPr lang="en"/>
              <a:t>room that is 12’ x 16’ and has (1)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3’ door.  </a:t>
            </a:r>
            <a:r>
              <a:rPr lang="en"/>
              <a:t>How much base do I need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have (18) doors and all need to be cased on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both sides. Average door is 3’ x 6’-8”  Trim is 3” wide.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 room is 18’ x 16’  How much Crown molding do you need?</a:t>
            </a:r>
            <a:endParaRPr/>
          </a:p>
        </p:txBody>
      </p:sp>
      <p:pic>
        <p:nvPicPr>
          <p:cNvPr id="529" name="Google Shape;529;p48"/>
          <p:cNvPicPr preferRelativeResize="0"/>
          <p:nvPr/>
        </p:nvPicPr>
        <p:blipFill rotWithShape="1">
          <a:blip r:embed="rId3">
            <a:alphaModFix/>
          </a:blip>
          <a:srcRect b="18468" l="15422" r="15882" t="19369"/>
          <a:stretch/>
        </p:blipFill>
        <p:spPr>
          <a:xfrm>
            <a:off x="5236175" y="1146875"/>
            <a:ext cx="3768800" cy="21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8"/>
          <p:cNvPicPr preferRelativeResize="0"/>
          <p:nvPr/>
        </p:nvPicPr>
        <p:blipFill rotWithShape="1">
          <a:blip r:embed="rId4">
            <a:alphaModFix/>
          </a:blip>
          <a:srcRect b="18089" l="23288" r="24237" t="19297"/>
          <a:stretch/>
        </p:blipFill>
        <p:spPr>
          <a:xfrm>
            <a:off x="6226239" y="3011975"/>
            <a:ext cx="2858137" cy="213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Fasteners</a:t>
            </a:r>
            <a:endParaRPr/>
          </a:p>
        </p:txBody>
      </p:sp>
      <p:sp>
        <p:nvSpPr>
          <p:cNvPr id="536" name="Google Shape;536;p4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Glue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Screws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Nails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Biscuits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Dowels</a:t>
            </a:r>
            <a:endParaRPr/>
          </a:p>
        </p:txBody>
      </p:sp>
      <p:pic>
        <p:nvPicPr>
          <p:cNvPr id="537" name="Google Shape;537;p49"/>
          <p:cNvPicPr preferRelativeResize="0"/>
          <p:nvPr/>
        </p:nvPicPr>
        <p:blipFill rotWithShape="1">
          <a:blip r:embed="rId3">
            <a:alphaModFix/>
          </a:blip>
          <a:srcRect b="21617" l="23725" r="21796" t="22752"/>
          <a:stretch/>
        </p:blipFill>
        <p:spPr>
          <a:xfrm>
            <a:off x="4660825" y="2282125"/>
            <a:ext cx="4483174" cy="286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</a:t>
            </a:r>
            <a:endParaRPr/>
          </a:p>
        </p:txBody>
      </p:sp>
      <p:sp>
        <p:nvSpPr>
          <p:cNvPr id="543" name="Google Shape;543;p5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Stain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Varnish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 total footage and multiply by 2.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Figure on finishing both faces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Cost per sq/ft depends on finish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752" y="220101"/>
            <a:ext cx="3645251" cy="205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1530" y="2432725"/>
            <a:ext cx="1492226" cy="265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551" name="Google Shape;551;p5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door:  Minimum (2) Hinges and (1) Handle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For each drawer: (2) Drawer Guides and (1) Handle</a:t>
            </a:r>
            <a:endParaRPr/>
          </a:p>
        </p:txBody>
      </p:sp>
      <p:pic>
        <p:nvPicPr>
          <p:cNvPr id="552" name="Google Shape;552;p51"/>
          <p:cNvPicPr preferRelativeResize="0"/>
          <p:nvPr/>
        </p:nvPicPr>
        <p:blipFill rotWithShape="1">
          <a:blip r:embed="rId3">
            <a:alphaModFix/>
          </a:blip>
          <a:srcRect b="18467" l="33155" r="36298" t="20723"/>
          <a:stretch/>
        </p:blipFill>
        <p:spPr>
          <a:xfrm>
            <a:off x="6630175" y="1990050"/>
            <a:ext cx="2513826" cy="31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1"/>
          <p:cNvPicPr preferRelativeResize="0"/>
          <p:nvPr/>
        </p:nvPicPr>
        <p:blipFill rotWithShape="1">
          <a:blip r:embed="rId4">
            <a:alphaModFix/>
          </a:blip>
          <a:srcRect b="17375" l="35103" r="23791" t="19782"/>
          <a:stretch/>
        </p:blipFill>
        <p:spPr>
          <a:xfrm>
            <a:off x="0" y="2804500"/>
            <a:ext cx="2421151" cy="23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5"/>
          <p:cNvPicPr preferRelativeResize="0"/>
          <p:nvPr/>
        </p:nvPicPr>
        <p:blipFill rotWithShape="1">
          <a:blip r:embed="rId3">
            <a:alphaModFix/>
          </a:blip>
          <a:srcRect b="0" l="18534" r="18528" t="0"/>
          <a:stretch/>
        </p:blipFill>
        <p:spPr>
          <a:xfrm>
            <a:off x="3389000" y="0"/>
            <a:ext cx="57549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353" name="Google Shape;353;p25"/>
          <p:cNvSpPr txBox="1"/>
          <p:nvPr>
            <p:ph idx="1" type="body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various species of wood and their uses.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Identify different sheet materials and their uses.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Calculate materials to complete a project.</a:t>
            </a:r>
            <a:endParaRPr/>
          </a:p>
        </p:txBody>
      </p:sp>
      <p:cxnSp>
        <p:nvCxnSpPr>
          <p:cNvPr id="354" name="Google Shape;354;p25"/>
          <p:cNvCxnSpPr/>
          <p:nvPr/>
        </p:nvCxnSpPr>
        <p:spPr>
          <a:xfrm>
            <a:off x="3389100" y="-2"/>
            <a:ext cx="300" cy="51435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Putting it all together</a:t>
            </a:r>
            <a:endParaRPr/>
          </a:p>
        </p:txBody>
      </p:sp>
      <p:sp>
        <p:nvSpPr>
          <p:cNvPr id="559" name="Google Shape;559;p52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Sometimes you will use one or all of the methods.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Key is a good drawing/plan for the project.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0" name="Google Shape;560;p52"/>
          <p:cNvPicPr preferRelativeResize="0"/>
          <p:nvPr/>
        </p:nvPicPr>
        <p:blipFill rotWithShape="1">
          <a:blip r:embed="rId3">
            <a:alphaModFix/>
          </a:blip>
          <a:srcRect b="18248" l="38645" r="39396" t="19364"/>
          <a:stretch/>
        </p:blipFill>
        <p:spPr>
          <a:xfrm>
            <a:off x="6371450" y="220475"/>
            <a:ext cx="2772551" cy="49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2"/>
          <p:cNvPicPr preferRelativeResize="0"/>
          <p:nvPr/>
        </p:nvPicPr>
        <p:blipFill rotWithShape="1">
          <a:blip r:embed="rId4">
            <a:alphaModFix/>
          </a:blip>
          <a:srcRect b="18132" l="26070" r="25926" t="19705"/>
          <a:stretch/>
        </p:blipFill>
        <p:spPr>
          <a:xfrm>
            <a:off x="81100" y="2829924"/>
            <a:ext cx="2772551" cy="224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sp>
        <p:nvSpPr>
          <p:cNvPr id="567" name="Google Shape;567;p5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formula for Board feet and where do we use it?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the formula for Square Feet and where do we use it?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the formula for Linear Feet and where do we use it?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53"/>
          <p:cNvPicPr preferRelativeResize="0"/>
          <p:nvPr/>
        </p:nvPicPr>
        <p:blipFill rotWithShape="1">
          <a:blip r:embed="rId3">
            <a:alphaModFix/>
          </a:blip>
          <a:srcRect b="20045" l="17951" r="22506" t="20045"/>
          <a:stretch/>
        </p:blipFill>
        <p:spPr>
          <a:xfrm>
            <a:off x="6093425" y="0"/>
            <a:ext cx="3050575" cy="19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3"/>
          <p:cNvPicPr preferRelativeResize="0"/>
          <p:nvPr/>
        </p:nvPicPr>
        <p:blipFill rotWithShape="1">
          <a:blip r:embed="rId4">
            <a:alphaModFix/>
          </a:blip>
          <a:srcRect b="18507" l="27221" r="37585" t="19779"/>
          <a:stretch/>
        </p:blipFill>
        <p:spPr>
          <a:xfrm>
            <a:off x="6247875" y="1918325"/>
            <a:ext cx="2896124" cy="317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575" name="Google Shape;575;p5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76" name="Google Shape;576;p54"/>
          <p:cNvPicPr preferRelativeResize="0"/>
          <p:nvPr/>
        </p:nvPicPr>
        <p:blipFill rotWithShape="1">
          <a:blip r:embed="rId3">
            <a:alphaModFix/>
          </a:blip>
          <a:srcRect b="18056" l="23457" r="24112" t="19443"/>
          <a:stretch/>
        </p:blipFill>
        <p:spPr>
          <a:xfrm>
            <a:off x="4712550" y="1841925"/>
            <a:ext cx="4431449" cy="330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4"/>
          <p:cNvPicPr preferRelativeResize="0"/>
          <p:nvPr/>
        </p:nvPicPr>
        <p:blipFill rotWithShape="1">
          <a:blip r:embed="rId4">
            <a:alphaModFix/>
          </a:blip>
          <a:srcRect b="18279" l="23982" r="24497" t="19333"/>
          <a:stretch/>
        </p:blipFill>
        <p:spPr>
          <a:xfrm>
            <a:off x="0" y="1888263"/>
            <a:ext cx="4239925" cy="32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5"/>
          <p:cNvSpPr txBox="1"/>
          <p:nvPr>
            <p:ph type="title"/>
          </p:nvPr>
        </p:nvSpPr>
        <p:spPr>
          <a:xfrm>
            <a:off x="111845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Spreadsheet Development</a:t>
            </a:r>
            <a:endParaRPr/>
          </a:p>
        </p:txBody>
      </p:sp>
      <p:sp>
        <p:nvSpPr>
          <p:cNvPr id="583" name="Google Shape;583;p5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425" y="1505025"/>
            <a:ext cx="5821574" cy="36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 b="0" l="28924" r="28924" t="0"/>
          <a:stretch/>
        </p:blipFill>
        <p:spPr>
          <a:xfrm>
            <a:off x="4632887" y="1497200"/>
            <a:ext cx="2204385" cy="294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6341" y="1497200"/>
            <a:ext cx="1890057" cy="14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6340" y="3021352"/>
            <a:ext cx="1890064" cy="141753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6"/>
          <p:cNvSpPr txBox="1"/>
          <p:nvPr>
            <p:ph type="title"/>
          </p:nvPr>
        </p:nvSpPr>
        <p:spPr>
          <a:xfrm>
            <a:off x="311700" y="307825"/>
            <a:ext cx="7548000" cy="9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Dimensional Lumber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3" name="Google Shape;363;p26"/>
          <p:cNvSpPr txBox="1"/>
          <p:nvPr>
            <p:ph idx="1" type="body"/>
          </p:nvPr>
        </p:nvSpPr>
        <p:spPr>
          <a:xfrm>
            <a:off x="317475" y="1383025"/>
            <a:ext cx="4138200" cy="31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Actual boards from a tree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Can have different species or grading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Usually random length and width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7"/>
          <p:cNvPicPr preferRelativeResize="0"/>
          <p:nvPr/>
        </p:nvPicPr>
        <p:blipFill rotWithShape="1">
          <a:blip r:embed="rId3">
            <a:alphaModFix/>
          </a:blip>
          <a:srcRect b="26268" l="0" r="0" t="26273"/>
          <a:stretch/>
        </p:blipFill>
        <p:spPr>
          <a:xfrm>
            <a:off x="3047650" y="0"/>
            <a:ext cx="6096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7"/>
          <p:cNvSpPr txBox="1"/>
          <p:nvPr>
            <p:ph type="title"/>
          </p:nvPr>
        </p:nvSpPr>
        <p:spPr>
          <a:xfrm>
            <a:off x="185350" y="679625"/>
            <a:ext cx="2683200" cy="104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Hardwood vs Softwood	</a:t>
            </a:r>
            <a:endParaRPr/>
          </a:p>
        </p:txBody>
      </p:sp>
      <p:sp>
        <p:nvSpPr>
          <p:cNvPr id="370" name="Google Shape;370;p27"/>
          <p:cNvSpPr txBox="1"/>
          <p:nvPr>
            <p:ph idx="1" type="body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Hardwood- </a:t>
            </a:r>
            <a:r>
              <a:rPr lang="en"/>
              <a:t>Deciduous</a:t>
            </a:r>
            <a:r>
              <a:rPr lang="en"/>
              <a:t> -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Softwood- Coniferous-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softwood can be harder that a hardwood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Ex: Hemlock and Poplar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8"/>
          <p:cNvPicPr preferRelativeResize="0"/>
          <p:nvPr/>
        </p:nvPicPr>
        <p:blipFill rotWithShape="1">
          <a:blip r:embed="rId3">
            <a:alphaModFix/>
          </a:blip>
          <a:srcRect b="32224" l="0" r="0" t="32227"/>
          <a:stretch/>
        </p:blipFill>
        <p:spPr>
          <a:xfrm>
            <a:off x="0" y="0"/>
            <a:ext cx="3496228" cy="22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8"/>
          <p:cNvPicPr preferRelativeResize="0"/>
          <p:nvPr/>
        </p:nvPicPr>
        <p:blipFill rotWithShape="1">
          <a:blip r:embed="rId4">
            <a:alphaModFix/>
          </a:blip>
          <a:srcRect b="15230" l="0" r="0" t="15223"/>
          <a:stretch/>
        </p:blipFill>
        <p:spPr>
          <a:xfrm>
            <a:off x="3496225" y="-2"/>
            <a:ext cx="5647775" cy="220944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8"/>
          <p:cNvSpPr txBox="1"/>
          <p:nvPr>
            <p:ph type="title"/>
          </p:nvPr>
        </p:nvSpPr>
        <p:spPr>
          <a:xfrm>
            <a:off x="311700" y="2540450"/>
            <a:ext cx="31197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Sapwood vs Heartwood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8" name="Google Shape;378;p28"/>
          <p:cNvSpPr txBox="1"/>
          <p:nvPr>
            <p:ph idx="1" type="body"/>
          </p:nvPr>
        </p:nvSpPr>
        <p:spPr>
          <a:xfrm>
            <a:off x="3529200" y="2540500"/>
            <a:ext cx="52953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Sapwood- The living part of the tree- towards the bark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Heartwood- The non-living center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value of the lumber is dependant on the species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Maple- Value is in Sapwood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Black Walnut, Aromatic Cedar- Value is in Heartwood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Species</a:t>
            </a:r>
            <a:endParaRPr/>
          </a:p>
        </p:txBody>
      </p:sp>
      <p:sp>
        <p:nvSpPr>
          <p:cNvPr id="384" name="Google Shape;384;p2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Oak/Quarter Sawn-                                      Hard Maple-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Black Walnut-                                                      Butternut-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White Pine-                                                           Cedar-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Ash- 							    SPF- Spruce, Pine, Fir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400" y="304688"/>
            <a:ext cx="2821473" cy="158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0"/>
          <p:cNvPicPr preferRelativeResize="0"/>
          <p:nvPr/>
        </p:nvPicPr>
        <p:blipFill rotWithShape="1">
          <a:blip r:embed="rId3">
            <a:alphaModFix/>
          </a:blip>
          <a:srcRect b="25337" l="0" r="0" t="25337"/>
          <a:stretch/>
        </p:blipFill>
        <p:spPr>
          <a:xfrm>
            <a:off x="3278400" y="0"/>
            <a:ext cx="5865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0"/>
          <p:cNvSpPr txBox="1"/>
          <p:nvPr>
            <p:ph type="title"/>
          </p:nvPr>
        </p:nvSpPr>
        <p:spPr>
          <a:xfrm>
            <a:off x="311700" y="1153900"/>
            <a:ext cx="26550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Species- Uses</a:t>
            </a:r>
            <a:endParaRPr/>
          </a:p>
        </p:txBody>
      </p:sp>
      <p:sp>
        <p:nvSpPr>
          <p:cNvPr id="392" name="Google Shape;392;p30"/>
          <p:cNvSpPr txBox="1"/>
          <p:nvPr>
            <p:ph idx="1" type="body"/>
          </p:nvPr>
        </p:nvSpPr>
        <p:spPr>
          <a:xfrm>
            <a:off x="311700" y="2022050"/>
            <a:ext cx="2655000" cy="29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 Oak</a:t>
            </a:r>
            <a:r>
              <a:rPr lang="en"/>
              <a:t>- Cabinets, Doors, Trim                  </a:t>
            </a:r>
            <a:r>
              <a:rPr b="1" lang="en"/>
              <a:t> Hard Maple-</a:t>
            </a:r>
            <a:r>
              <a:rPr lang="en"/>
              <a:t>Gym Floors, Bowling Alleys, Benches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Black Walnut</a:t>
            </a:r>
            <a:r>
              <a:rPr lang="en"/>
              <a:t>- Gunstocks                                  </a:t>
            </a:r>
            <a:r>
              <a:rPr b="1" lang="en"/>
              <a:t>Butternut-</a:t>
            </a:r>
            <a:r>
              <a:rPr lang="en"/>
              <a:t> Furniture, Carving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Cherry- </a:t>
            </a:r>
            <a:r>
              <a:rPr lang="en"/>
              <a:t>Cabinets, Trim, Furniture                  </a:t>
            </a:r>
            <a:r>
              <a:rPr b="1" lang="en"/>
              <a:t>White Pine-</a:t>
            </a:r>
            <a:r>
              <a:rPr lang="en"/>
              <a:t>Cabinets, Trim, Cabinets, Paneling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b="1" lang="en"/>
              <a:t>Cedar- </a:t>
            </a:r>
            <a:r>
              <a:rPr lang="en"/>
              <a:t>Ext Projects, Paneling                        </a:t>
            </a:r>
            <a:r>
              <a:rPr b="1" lang="en"/>
              <a:t>Ash-</a:t>
            </a:r>
            <a:r>
              <a:rPr lang="en"/>
              <a:t> Bats, Benchtops, Handles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 SPF- Spruce, Pine, Fir</a:t>
            </a:r>
            <a:r>
              <a:rPr lang="en"/>
              <a:t>- Construction Lumber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/>
          <p:nvPr>
            <p:ph type="title"/>
          </p:nvPr>
        </p:nvSpPr>
        <p:spPr>
          <a:xfrm>
            <a:off x="1303800" y="63332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Species- Pros/Cons</a:t>
            </a:r>
            <a:endParaRPr/>
          </a:p>
        </p:txBody>
      </p:sp>
      <p:sp>
        <p:nvSpPr>
          <p:cNvPr id="398" name="Google Shape;398;p31"/>
          <p:cNvSpPr txBox="1"/>
          <p:nvPr>
            <p:ph idx="1" type="body"/>
          </p:nvPr>
        </p:nvSpPr>
        <p:spPr>
          <a:xfrm>
            <a:off x="706650" y="1471225"/>
            <a:ext cx="8143800" cy="31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 Oak</a:t>
            </a:r>
            <a:r>
              <a:rPr lang="en"/>
              <a:t>- Durable, Uniform                    Used everywhere         </a:t>
            </a:r>
            <a:r>
              <a:rPr b="1" lang="en"/>
              <a:t> Hard Maple-</a:t>
            </a:r>
            <a:r>
              <a:rPr lang="en"/>
              <a:t>Durable     Hard to work with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Black Walnut</a:t>
            </a:r>
            <a:r>
              <a:rPr lang="en"/>
              <a:t>- Color, Shock Absorption       Expensive               </a:t>
            </a:r>
            <a:r>
              <a:rPr b="1" lang="en"/>
              <a:t>Butternut-</a:t>
            </a:r>
            <a:r>
              <a:rPr lang="en"/>
              <a:t> Color                 Wearability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Cherry- </a:t>
            </a:r>
            <a:r>
              <a:rPr lang="en"/>
              <a:t>Easy to work with, Color                   Expensive</a:t>
            </a:r>
            <a:r>
              <a:rPr lang="en"/>
              <a:t>               </a:t>
            </a:r>
            <a:r>
              <a:rPr b="1" lang="en"/>
              <a:t>White Pine-</a:t>
            </a:r>
            <a:r>
              <a:rPr lang="en"/>
              <a:t>Rustic             Wearability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b="1" lang="en"/>
              <a:t>Cedar- </a:t>
            </a:r>
            <a:r>
              <a:rPr lang="en"/>
              <a:t>Weather Durability                            Wearability              </a:t>
            </a:r>
            <a:r>
              <a:rPr b="1" lang="en"/>
              <a:t>Ash-</a:t>
            </a:r>
            <a:r>
              <a:rPr lang="en"/>
              <a:t> Strong              Moisture Resistance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 SPF- Spruce, Pine, Fir</a:t>
            </a:r>
            <a:r>
              <a:rPr lang="en"/>
              <a:t>- Cheap                Not for appearance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2" y="3429001"/>
            <a:ext cx="3048003" cy="171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