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6858000" cx="12192000"/>
  <p:notesSz cx="7010400" cy="9296400"/>
  <p:embeddedFontLst>
    <p:embeddedFont>
      <p:font typeface="Corbel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orbel-regular.fntdata"/><Relationship Id="rId50" Type="http://schemas.openxmlformats.org/officeDocument/2006/relationships/slide" Target="slides/slide45.xml"/><Relationship Id="rId53" Type="http://schemas.openxmlformats.org/officeDocument/2006/relationships/font" Target="fonts/Corbel-italic.fntdata"/><Relationship Id="rId52" Type="http://schemas.openxmlformats.org/officeDocument/2006/relationships/font" Target="fonts/Corbel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Corbel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Google Shape;188;p1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1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1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6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1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4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5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Google Shape;122;p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066800" y="260604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mbria"/>
              <a:buNone/>
              <a:defRPr b="1" i="0" sz="6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066800" y="5360437"/>
            <a:ext cx="10058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>
            <a:off x="0" y="5888736"/>
            <a:ext cx="12192000" cy="10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rotWithShape="0" algn="t" dir="5400000" dist="25400">
              <a:schemeClr val="lt1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888736"/>
            <a:ext cx="12192000" cy="109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  <a:defRPr b="1" i="0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 rot="5400000">
            <a:off x="4038600" y="-914400"/>
            <a:ext cx="4114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 rot="5400000">
            <a:off x="7430115" y="2477115"/>
            <a:ext cx="556136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  <a:defRPr b="1" i="0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 rot="5400000">
            <a:off x="2446635" y="-769005"/>
            <a:ext cx="5561370" cy="786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  <a:defRPr b="1" i="0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3"/>
          <p:cNvCxnSpPr/>
          <p:nvPr/>
        </p:nvCxnSpPr>
        <p:spPr>
          <a:xfrm>
            <a:off x="666045" y="0"/>
            <a:ext cx="0" cy="6858000"/>
          </a:xfrm>
          <a:prstGeom prst="straightConnector1">
            <a:avLst/>
          </a:prstGeom>
          <a:noFill/>
          <a:ln cap="flat" cmpd="sng" w="508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741" y="282"/>
            <a:ext cx="4435717" cy="6857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>
            <a:off x="4433302" y="0"/>
            <a:ext cx="54864" cy="6858000"/>
            <a:chOff x="7707084" y="0"/>
            <a:chExt cx="54864" cy="6858000"/>
          </a:xfrm>
        </p:grpSpPr>
        <p:sp>
          <p:nvSpPr>
            <p:cNvPr id="32" name="Google Shape;32;p4"/>
            <p:cNvSpPr/>
            <p:nvPr/>
          </p:nvSpPr>
          <p:spPr>
            <a:xfrm>
              <a:off x="7707084" y="0"/>
              <a:ext cx="54864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" rotWithShape="0" algn="t" dist="25400">
                <a:schemeClr val="lt1">
                  <a:alpha val="4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7707084" y="0"/>
              <a:ext cx="54864" cy="685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4" name="Google Shape;34;p4"/>
          <p:cNvSpPr txBox="1"/>
          <p:nvPr>
            <p:ph type="title"/>
          </p:nvPr>
        </p:nvSpPr>
        <p:spPr>
          <a:xfrm>
            <a:off x="474121" y="2514600"/>
            <a:ext cx="34747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  <a:defRPr b="1" i="0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5294572" y="685800"/>
            <a:ext cx="61264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2" type="body"/>
          </p:nvPr>
        </p:nvSpPr>
        <p:spPr>
          <a:xfrm>
            <a:off x="474120" y="4343400"/>
            <a:ext cx="347472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80069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579967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244287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3739" y="283"/>
            <a:ext cx="4435717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type="title"/>
          </p:nvPr>
        </p:nvSpPr>
        <p:spPr>
          <a:xfrm>
            <a:off x="1066800" y="1565829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mbria"/>
              <a:buNone/>
              <a:defRPr b="1" i="0" sz="54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1066801" y="5682343"/>
            <a:ext cx="5943600" cy="41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4" name="Google Shape;44;p5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rotWithShape="0" algn="t" dist="25400">
              <a:schemeClr val="lt1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  <a:defRPr b="1" i="0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1295400" y="1825625"/>
            <a:ext cx="4724400" cy="411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6172199" y="1825625"/>
            <a:ext cx="4724400" cy="411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  <a:defRPr b="1" i="0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1295400" y="1828800"/>
            <a:ext cx="4727448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1295400" y="2470151"/>
            <a:ext cx="4727448" cy="347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3" type="body"/>
          </p:nvPr>
        </p:nvSpPr>
        <p:spPr>
          <a:xfrm>
            <a:off x="6167628" y="1828800"/>
            <a:ext cx="4727448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4" type="body"/>
          </p:nvPr>
        </p:nvSpPr>
        <p:spPr>
          <a:xfrm>
            <a:off x="6169152" y="2470151"/>
            <a:ext cx="4727448" cy="347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  <a:defRPr b="1" i="0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idx="10" type="dt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3739" y="283"/>
            <a:ext cx="4435717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rotWithShape="0" algn="t" dist="25400">
              <a:schemeClr val="lt1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10"/>
          <p:cNvSpPr txBox="1"/>
          <p:nvPr>
            <p:ph type="title"/>
          </p:nvPr>
        </p:nvSpPr>
        <p:spPr>
          <a:xfrm>
            <a:off x="8229600" y="2514600"/>
            <a:ext cx="34747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  <a:defRPr b="1" i="0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0"/>
          <p:cNvSpPr/>
          <p:nvPr>
            <p:ph idx="2" type="pic"/>
          </p:nvPr>
        </p:nvSpPr>
        <p:spPr>
          <a:xfrm>
            <a:off x="0" y="1325880"/>
            <a:ext cx="6858000" cy="420624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1000" rotWithShape="0" algn="ctr" sy="101000">
              <a:srgbClr val="000000">
                <a:alpha val="1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8229600" y="4343400"/>
            <a:ext cx="347472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rotWithShape="0" algn="t" dir="5400000" dist="25400">
              <a:schemeClr val="lt1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  <a:defRPr b="1" i="0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ctrTitle"/>
          </p:nvPr>
        </p:nvSpPr>
        <p:spPr>
          <a:xfrm>
            <a:off x="1066799" y="1389294"/>
            <a:ext cx="10961917" cy="3002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INTRODUCTION TO ENTREPRENEURSHIP</a:t>
            </a:r>
            <a:br>
              <a:rPr b="1" i="0" lang="en-US" sz="6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1" i="0" lang="en-US" sz="5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44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BUSINESS PLANNING</a:t>
            </a:r>
            <a:endParaRPr b="1" i="0" sz="44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7380517" y="6008915"/>
            <a:ext cx="46482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8461833" y="4600109"/>
            <a:ext cx="35668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STARTUP LOOP OF DESPAIR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last anywhere from a few months to a few years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Sometimes there is no fix and business fails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be avoided</a:t>
            </a:r>
            <a:endParaRPr/>
          </a:p>
          <a:p>
            <a:pPr indent="-508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2" marL="365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016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2" name="Google Shape;192;p22"/>
          <p:cNvGrpSpPr/>
          <p:nvPr/>
        </p:nvGrpSpPr>
        <p:grpSpPr>
          <a:xfrm>
            <a:off x="1205367" y="4253326"/>
            <a:ext cx="1648692" cy="803564"/>
            <a:chOff x="512617" y="4849091"/>
            <a:chExt cx="1648692" cy="803564"/>
          </a:xfrm>
        </p:grpSpPr>
        <p:sp>
          <p:nvSpPr>
            <p:cNvPr id="193" name="Google Shape;193;p22"/>
            <p:cNvSpPr/>
            <p:nvPr/>
          </p:nvSpPr>
          <p:spPr>
            <a:xfrm>
              <a:off x="512617" y="4849091"/>
              <a:ext cx="1648691" cy="803564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rgbClr val="7A3B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22"/>
            <p:cNvSpPr txBox="1"/>
            <p:nvPr/>
          </p:nvSpPr>
          <p:spPr>
            <a:xfrm>
              <a:off x="526473" y="5029200"/>
              <a:ext cx="1634836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IDEA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5" name="Google Shape;195;p22"/>
          <p:cNvGrpSpPr/>
          <p:nvPr/>
        </p:nvGrpSpPr>
        <p:grpSpPr>
          <a:xfrm>
            <a:off x="3934709" y="4253321"/>
            <a:ext cx="1648692" cy="803564"/>
            <a:chOff x="512617" y="4849091"/>
            <a:chExt cx="1648692" cy="803564"/>
          </a:xfrm>
        </p:grpSpPr>
        <p:sp>
          <p:nvSpPr>
            <p:cNvPr id="196" name="Google Shape;196;p22"/>
            <p:cNvSpPr/>
            <p:nvPr/>
          </p:nvSpPr>
          <p:spPr>
            <a:xfrm>
              <a:off x="512617" y="4849091"/>
              <a:ext cx="1648691" cy="803564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rgbClr val="7A3B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526473" y="5029200"/>
              <a:ext cx="1634836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BUILD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>
            <a:off x="6705623" y="4253316"/>
            <a:ext cx="1648692" cy="803564"/>
            <a:chOff x="512617" y="4849091"/>
            <a:chExt cx="1648692" cy="803564"/>
          </a:xfrm>
        </p:grpSpPr>
        <p:sp>
          <p:nvSpPr>
            <p:cNvPr id="199" name="Google Shape;199;p22"/>
            <p:cNvSpPr/>
            <p:nvPr/>
          </p:nvSpPr>
          <p:spPr>
            <a:xfrm>
              <a:off x="512617" y="4849091"/>
              <a:ext cx="1648691" cy="803564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rgbClr val="7A3B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22"/>
            <p:cNvSpPr txBox="1"/>
            <p:nvPr/>
          </p:nvSpPr>
          <p:spPr>
            <a:xfrm>
              <a:off x="526473" y="5029200"/>
              <a:ext cx="1634836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BRAND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1" name="Google Shape;201;p22"/>
          <p:cNvSpPr/>
          <p:nvPr/>
        </p:nvSpPr>
        <p:spPr>
          <a:xfrm>
            <a:off x="9393405" y="4253311"/>
            <a:ext cx="1648691" cy="803564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9296420" y="4433420"/>
            <a:ext cx="18426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CUSTOMER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3020313" y="4502703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5763510" y="4502702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8520551" y="4502683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22"/>
          <p:cNvSpPr/>
          <p:nvPr/>
        </p:nvSpPr>
        <p:spPr>
          <a:xfrm rot="10800000">
            <a:off x="1828800" y="5181647"/>
            <a:ext cx="8534400" cy="637309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EVIDENCE-BASED ENTREPRENEURSHIP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3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Potential customers hold all the answers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Get out of the building and talk to them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Find out what features and benefits are most valuable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Build your product/service based on what you learn</a:t>
            </a:r>
            <a:endParaRPr/>
          </a:p>
          <a:p>
            <a:pPr indent="0" lvl="2" marL="365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016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Potential customers hold all the answers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Get out of the building and talk to them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Find out what features and benefits are most valuable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Build your product/service based on what you learn</a:t>
            </a:r>
            <a:endParaRPr/>
          </a:p>
          <a:p>
            <a:pPr indent="-508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2" marL="365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016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9393405" y="4752091"/>
            <a:ext cx="1648691" cy="803564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6705623" y="4752096"/>
            <a:ext cx="1648691" cy="803564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24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EVIDENCE-BASED ENTREPRENEURSHIP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3" name="Google Shape;223;p24"/>
          <p:cNvGrpSpPr/>
          <p:nvPr/>
        </p:nvGrpSpPr>
        <p:grpSpPr>
          <a:xfrm>
            <a:off x="1205367" y="4752106"/>
            <a:ext cx="1648692" cy="803564"/>
            <a:chOff x="512617" y="4849091"/>
            <a:chExt cx="1648692" cy="803564"/>
          </a:xfrm>
        </p:grpSpPr>
        <p:sp>
          <p:nvSpPr>
            <p:cNvPr id="224" name="Google Shape;224;p24"/>
            <p:cNvSpPr/>
            <p:nvPr/>
          </p:nvSpPr>
          <p:spPr>
            <a:xfrm>
              <a:off x="512617" y="4849091"/>
              <a:ext cx="1648691" cy="803564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rgbClr val="7A3B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24"/>
            <p:cNvSpPr txBox="1"/>
            <p:nvPr/>
          </p:nvSpPr>
          <p:spPr>
            <a:xfrm>
              <a:off x="526473" y="5029200"/>
              <a:ext cx="1634836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IDEA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6" name="Google Shape;226;p24"/>
          <p:cNvSpPr/>
          <p:nvPr/>
        </p:nvSpPr>
        <p:spPr>
          <a:xfrm>
            <a:off x="3934709" y="4752101"/>
            <a:ext cx="1648691" cy="803564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6705710" y="4932210"/>
            <a:ext cx="16348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BUILD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9407349" y="4932205"/>
            <a:ext cx="16348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BRAND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3837726" y="4946056"/>
            <a:ext cx="18426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CUSTOMER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3020313" y="5001483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5763510" y="5001482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8520551" y="5001463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>
            <p:ph idx="1" type="body"/>
          </p:nvPr>
        </p:nvSpPr>
        <p:spPr>
          <a:xfrm>
            <a:off x="1295400" y="1767465"/>
            <a:ext cx="8684941" cy="51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term “business model” can mean:</a:t>
            </a:r>
            <a:endParaRPr/>
          </a:p>
          <a:p>
            <a:pPr indent="-228600" lvl="3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activities or tasks a business undertakes</a:t>
            </a:r>
            <a:endParaRPr/>
          </a:p>
          <a:p>
            <a:pPr indent="-228600" lvl="3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blueprint for running a business</a:t>
            </a:r>
            <a:endParaRPr/>
          </a:p>
          <a:p>
            <a:pPr indent="-228600" lvl="0" marL="27432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Business model reflects the strategic decisions and trade-offs that entrepreneurs make to earn profit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7432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successful venture creates value by differentiating itself from competitors and/or by meeting an unserved need in the market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25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UNDERSTANDING THE BUSINESS MODEL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THE NINE BUILDING BLOCKS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26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Business Model entails nine (9) basic building blocks that show how a business intends to make money</a:t>
            </a:r>
            <a:endParaRPr b="1" i="0" sz="2800" u="none" cap="none" strike="noStrik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Building blocks cover the four main areas of a business:</a:t>
            </a:r>
            <a:endParaRPr/>
          </a:p>
          <a:p>
            <a:pPr indent="-457200" lvl="3" marL="11430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Customers</a:t>
            </a:r>
            <a:endParaRPr/>
          </a:p>
          <a:p>
            <a:pPr indent="-457200" lvl="3" marL="11430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Offer</a:t>
            </a:r>
            <a:endParaRPr/>
          </a:p>
          <a:p>
            <a:pPr indent="-457200" lvl="3" marL="11430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Infrastructure</a:t>
            </a:r>
            <a:endParaRPr/>
          </a:p>
          <a:p>
            <a:pPr indent="-457200" lvl="3" marL="11430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Financial Viability</a:t>
            </a:r>
            <a:endParaRPr/>
          </a:p>
        </p:txBody>
      </p:sp>
      <p:pic>
        <p:nvPicPr>
          <p:cNvPr descr="http://www.nsasb.com/v1/wp-content/uploads/2012/02/bmc-colour.jpg" id="245" name="Google Shape;245;p26"/>
          <p:cNvPicPr preferRelativeResize="0"/>
          <p:nvPr/>
        </p:nvPicPr>
        <p:blipFill rotWithShape="1">
          <a:blip r:embed="rId3">
            <a:alphaModFix/>
          </a:blip>
          <a:srcRect b="3921" l="0" r="0" t="0"/>
          <a:stretch/>
        </p:blipFill>
        <p:spPr>
          <a:xfrm>
            <a:off x="8022771" y="3530531"/>
            <a:ext cx="3758748" cy="250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7"/>
          <p:cNvPicPr preferRelativeResize="0"/>
          <p:nvPr/>
        </p:nvPicPr>
        <p:blipFill rotWithShape="1">
          <a:blip r:embed="rId3">
            <a:alphaModFix/>
          </a:blip>
          <a:srcRect b="2000" l="0" r="0" t="3833"/>
          <a:stretch/>
        </p:blipFill>
        <p:spPr>
          <a:xfrm>
            <a:off x="3233854" y="28439"/>
            <a:ext cx="8949638" cy="622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211589">
            <a:off x="645575" y="1964018"/>
            <a:ext cx="2451956" cy="19353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742950" y="5525869"/>
            <a:ext cx="28575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Business Model Canvas©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Alexander Osterwalder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>
            <p:ph idx="1" type="body"/>
          </p:nvPr>
        </p:nvSpPr>
        <p:spPr>
          <a:xfrm>
            <a:off x="1295401" y="1767465"/>
            <a:ext cx="7893204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Benefit that the customer derives from the product or service you are offering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Unique mix of product, price, service, relation, and image that a company offers to a group of targeted clients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Don’t confuse features with benefits</a:t>
            </a:r>
            <a:endParaRPr/>
          </a:p>
        </p:txBody>
      </p:sp>
      <p:sp>
        <p:nvSpPr>
          <p:cNvPr id="259" name="Google Shape;259;p28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VALUE PROPOSITION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susanscott.org/wp-content/uploads/2010/06/GiftBox.jpg" id="260" name="Google Shape;2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8605" y="2047639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1295401" y="1767465"/>
            <a:ext cx="7279888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Who is the customer? 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are their characteristics or attributes?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Beware … the “customer” might not be the actual user of the product or service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Google Shape;266;p29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CUSTOMER SEGMENTS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www.neuraldesigner.com/images/blog/customer_segmentation_picture.png"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3904" y="3945295"/>
            <a:ext cx="4104191" cy="24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/>
          <p:nvPr>
            <p:ph idx="1" type="body"/>
          </p:nvPr>
        </p:nvSpPr>
        <p:spPr>
          <a:xfrm>
            <a:off x="1295401" y="1767465"/>
            <a:ext cx="717952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Answers the question “How do you deliver the benefit to the customer?” 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options, but the best one fulfills customer’s expectations about where and how they want to purchase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Most services delivered direct to customers, but products often go through channel intermediaries (distributors and retailers)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30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DISTRIBUTION CHANNELS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img-aws.ehowcdn.com/340x221p/photos.demandstudios.com/44/205/fotolia_6160401_XS.jpg" id="274" name="Google Shape;2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1468" y="2730770"/>
            <a:ext cx="3415954" cy="222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idx="1" type="body"/>
          </p:nvPr>
        </p:nvSpPr>
        <p:spPr>
          <a:xfrm>
            <a:off x="1295400" y="1767465"/>
            <a:ext cx="9372601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Common today for startups to partner with existing companies to tap into other expertise and resources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indent="0" lvl="3" marL="100583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b="1" i="0" lang="en-US" sz="2200" u="sng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Example</a:t>
            </a:r>
            <a:r>
              <a:rPr b="1" i="0" lang="en-US" sz="2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b="0" i="0" lang="en-US" sz="2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Buyer-supplier relationship used to reduce costs or share facilities like manufacturing or warehousing</a:t>
            </a:r>
            <a:endParaRPr/>
          </a:p>
          <a:p>
            <a:pPr indent="-228600" lvl="1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Partnerships may involve competitors sharing resources in one area while competing in another</a:t>
            </a:r>
            <a:endParaRPr/>
          </a:p>
          <a:p>
            <a:pPr indent="-228600" lvl="1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 partnerships involve licensing intellectual property rather than developing it in-house</a:t>
            </a:r>
            <a:endParaRPr/>
          </a:p>
        </p:txBody>
      </p:sp>
      <p:sp>
        <p:nvSpPr>
          <p:cNvPr id="280" name="Google Shape;280;p31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STRATEGIC PARTNERS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WHAT’S A BUSINESS CONCEPT?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657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Business Concept: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b="1" i="0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Focuses the idea by answering the question of 	“what” your business is.</a:t>
            </a:r>
            <a:endParaRPr b="1" i="0" sz="28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635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/>
          <p:nvPr>
            <p:ph idx="1" type="body"/>
          </p:nvPr>
        </p:nvSpPr>
        <p:spPr>
          <a:xfrm>
            <a:off x="1295400" y="1767465"/>
            <a:ext cx="8785301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Key business activities could involve manufacturing, distribution, R&amp;D, technology,  platform, etc.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Each type of business has different functions and unique resource requirements critical to delivering Value Proposition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 include human, physical, intellectual and capital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6" name="Google Shape;286;p32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KEY BUSINESS ACTIVITIES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/>
          <p:nvPr>
            <p:ph idx="1" type="body"/>
          </p:nvPr>
        </p:nvSpPr>
        <p:spPr>
          <a:xfrm>
            <a:off x="1295400" y="1655955"/>
            <a:ext cx="841731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Important component of Business Model is to identify revenue streams:</a:t>
            </a:r>
            <a:br>
              <a:rPr b="0" i="0" lang="en-US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5" marL="1508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Subscription or membership</a:t>
            </a:r>
            <a:endParaRPr/>
          </a:p>
          <a:p>
            <a:pPr indent="-228600" lvl="5" marL="1508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Volume or unit-based</a:t>
            </a:r>
            <a:endParaRPr/>
          </a:p>
          <a:p>
            <a:pPr indent="-228600" lvl="5" marL="1508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Licensing and syndication</a:t>
            </a:r>
            <a:endParaRPr/>
          </a:p>
          <a:p>
            <a:pPr indent="-228600" lvl="5" marL="1508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Transaction fee</a:t>
            </a:r>
            <a:endParaRPr/>
          </a:p>
          <a:p>
            <a:pPr indent="-228600" lvl="5" marL="1508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Advertising</a:t>
            </a:r>
            <a:endParaRPr/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" name="Google Shape;292;p33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REVENUE SOURCES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www.tv5.co.th/admintv5/imagesnews/interresting/2290620150128.jpg" id="293" name="Google Shape;293;p33"/>
          <p:cNvPicPr preferRelativeResize="0"/>
          <p:nvPr/>
        </p:nvPicPr>
        <p:blipFill rotWithShape="1">
          <a:blip r:embed="rId3">
            <a:alphaModFix/>
          </a:blip>
          <a:srcRect b="0" l="8844" r="8853" t="0"/>
          <a:stretch/>
        </p:blipFill>
        <p:spPr>
          <a:xfrm>
            <a:off x="8352263" y="3423749"/>
            <a:ext cx="3735659" cy="272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/>
          <p:nvPr>
            <p:ph idx="1" type="body"/>
          </p:nvPr>
        </p:nvSpPr>
        <p:spPr>
          <a:xfrm>
            <a:off x="1295400" y="1767465"/>
            <a:ext cx="9372601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Equally important are expenses and cost drivers:</a:t>
            </a:r>
            <a:br>
              <a:rPr b="0" i="0" lang="en-US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5" marL="1508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Marketing or advertising cost structure</a:t>
            </a:r>
            <a:endParaRPr/>
          </a:p>
          <a:p>
            <a:pPr indent="-228600" lvl="5" marL="1508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Inventory cost structure</a:t>
            </a:r>
            <a:endParaRPr/>
          </a:p>
          <a:p>
            <a:pPr indent="-228600" lvl="5" marL="1508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Office or retail space cost structure</a:t>
            </a:r>
            <a:endParaRPr/>
          </a:p>
          <a:p>
            <a:pPr indent="-228600" lvl="5" marL="1508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Support center cost structure</a:t>
            </a:r>
            <a:endParaRPr/>
          </a:p>
          <a:p>
            <a:pPr indent="-228600" lvl="5" marL="1508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Direct cost structure</a:t>
            </a:r>
            <a:endParaRPr/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9" name="Google Shape;299;p34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COST DRIVERS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businessecon.org/wp-content/uploads/2014/10/Cost-Drivers-in-Business.jpg" id="300" name="Google Shape;30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7210" y="3498691"/>
            <a:ext cx="3468033" cy="26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/>
          <p:nvPr>
            <p:ph type="title"/>
          </p:nvPr>
        </p:nvSpPr>
        <p:spPr>
          <a:xfrm>
            <a:off x="1208315" y="2155378"/>
            <a:ext cx="104502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mbria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QUESTIONS???</a:t>
            </a:r>
            <a:endParaRPr b="1" i="0" sz="36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/>
          <p:nvPr>
            <p:ph type="title"/>
          </p:nvPr>
        </p:nvSpPr>
        <p:spPr>
          <a:xfrm>
            <a:off x="474119" y="2514600"/>
            <a:ext cx="3814851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mbria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LAW OF MARKET FAILURE</a:t>
            </a:r>
            <a:endParaRPr b="1" i="0" sz="28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1" name="Google Shape;311;p36"/>
          <p:cNvSpPr txBox="1"/>
          <p:nvPr/>
        </p:nvSpPr>
        <p:spPr>
          <a:xfrm>
            <a:off x="5094514" y="4974771"/>
            <a:ext cx="6326538" cy="1197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" name="Google Shape;312;p36"/>
          <p:cNvSpPr txBox="1"/>
          <p:nvPr>
            <p:ph idx="1" type="body"/>
          </p:nvPr>
        </p:nvSpPr>
        <p:spPr>
          <a:xfrm>
            <a:off x="5294572" y="685800"/>
            <a:ext cx="61264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Most new ideas fail even if they are very well executed.</a:t>
            </a:r>
            <a:br>
              <a:rPr b="1" i="0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1" i="0" lang="en-US" sz="2800" u="none" cap="none" strike="noStrik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1" i="0" lang="en-US" sz="2800" u="none" cap="none" strike="noStrik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Statistically the probability of success at launch is approximately 60%.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it comes to market law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should presume a potential new product will fail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(until we’ve collected enough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evidence to convince us otherwise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/>
          <p:nvPr>
            <p:ph type="title"/>
          </p:nvPr>
        </p:nvSpPr>
        <p:spPr>
          <a:xfrm>
            <a:off x="1295399" y="381000"/>
            <a:ext cx="1039988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MINIMUM VIABLE PRODUCT (MVP)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37"/>
          <p:cNvSpPr txBox="1"/>
          <p:nvPr>
            <p:ph idx="1" type="body"/>
          </p:nvPr>
        </p:nvSpPr>
        <p:spPr>
          <a:xfrm>
            <a:off x="1295399" y="1828800"/>
            <a:ext cx="9786257" cy="458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5943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Smallest group of features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that will work as a stand alone product/service while still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solving the “core” problem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1" i="0" sz="2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635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MVP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helps us: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350" lvl="3" marL="152019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Eliminate time spent adding more features that in reality won’t equal more sales (i.e. over-engineering)</a:t>
            </a:r>
            <a:endParaRPr/>
          </a:p>
          <a:p>
            <a:pPr indent="-514350" lvl="3" marL="152019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Expedites getting our product/service in front of the customer</a:t>
            </a:r>
            <a:endParaRPr/>
          </a:p>
          <a:p>
            <a:pPr indent="-514350" lvl="3" marL="152019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Generates maximum learning in the shortest amount of time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323" name="Google Shape;323;p38"/>
          <p:cNvPicPr preferRelativeResize="0"/>
          <p:nvPr/>
        </p:nvPicPr>
        <p:blipFill rotWithShape="1">
          <a:blip r:embed="rId3">
            <a:alphaModFix/>
          </a:blip>
          <a:srcRect b="15836" l="1836" r="2432" t="3144"/>
          <a:stretch/>
        </p:blipFill>
        <p:spPr>
          <a:xfrm>
            <a:off x="2007220" y="267343"/>
            <a:ext cx="9110546" cy="5933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328" name="Google Shape;328;p39"/>
          <p:cNvPicPr preferRelativeResize="0"/>
          <p:nvPr/>
        </p:nvPicPr>
        <p:blipFill rotWithShape="1">
          <a:blip r:embed="rId3">
            <a:alphaModFix/>
          </a:blip>
          <a:srcRect b="13639" l="0" r="0" t="7366"/>
          <a:stretch/>
        </p:blipFill>
        <p:spPr>
          <a:xfrm>
            <a:off x="1382751" y="89210"/>
            <a:ext cx="10233489" cy="606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0"/>
          <p:cNvSpPr txBox="1"/>
          <p:nvPr>
            <p:ph idx="1" type="body"/>
          </p:nvPr>
        </p:nvSpPr>
        <p:spPr>
          <a:xfrm>
            <a:off x="1295400" y="1767465"/>
            <a:ext cx="9372601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 MVP contains enough functionality and value proposition to attract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early adopters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Provides feedback and helps develop a final solution for the mass market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be represented as either a product or a service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Necessary for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Customer Experiments</a:t>
            </a:r>
            <a:endParaRPr b="1" i="0" sz="28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4" name="Google Shape;334;p40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BUILDING A MINIMUM VIABLE PRODUCT (MVP)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SOME NOTABLE PRODUCT FAILURES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0" name="Google Shape;340;p41"/>
          <p:cNvPicPr preferRelativeResize="0"/>
          <p:nvPr/>
        </p:nvPicPr>
        <p:blipFill rotWithShape="1">
          <a:blip r:embed="rId3">
            <a:alphaModFix/>
          </a:blip>
          <a:srcRect b="5368" l="0" r="0" t="0"/>
          <a:stretch/>
        </p:blipFill>
        <p:spPr>
          <a:xfrm>
            <a:off x="9916228" y="3638119"/>
            <a:ext cx="1926760" cy="243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1"/>
          <p:cNvPicPr preferRelativeResize="0"/>
          <p:nvPr/>
        </p:nvPicPr>
        <p:blipFill rotWithShape="1">
          <a:blip r:embed="rId4">
            <a:alphaModFix/>
          </a:blip>
          <a:srcRect b="0" l="1365" r="0" t="0"/>
          <a:stretch/>
        </p:blipFill>
        <p:spPr>
          <a:xfrm>
            <a:off x="6623689" y="1785278"/>
            <a:ext cx="2184638" cy="165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0217" y="1618880"/>
            <a:ext cx="2097428" cy="2097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omyindian.com/wp-content/uploads/2016/05/Funny-Products-13-300x256.jpg" id="343" name="Google Shape;343;p41"/>
          <p:cNvPicPr preferRelativeResize="0"/>
          <p:nvPr/>
        </p:nvPicPr>
        <p:blipFill rotWithShape="1">
          <a:blip r:embed="rId6">
            <a:alphaModFix/>
          </a:blip>
          <a:srcRect b="0" l="0" r="0" t="4799"/>
          <a:stretch/>
        </p:blipFill>
        <p:spPr>
          <a:xfrm>
            <a:off x="902706" y="3559407"/>
            <a:ext cx="3089431" cy="2509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cheatsheet.com/wp-content/uploads/2016/11/watermelon-oreo.jpg" id="344" name="Google Shape;344;p41"/>
          <p:cNvPicPr preferRelativeResize="0"/>
          <p:nvPr/>
        </p:nvPicPr>
        <p:blipFill rotWithShape="1">
          <a:blip r:embed="rId7">
            <a:alphaModFix/>
          </a:blip>
          <a:srcRect b="16309" l="10183" r="14892" t="6947"/>
          <a:stretch/>
        </p:blipFill>
        <p:spPr>
          <a:xfrm>
            <a:off x="5858644" y="3716308"/>
            <a:ext cx="3445728" cy="2352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bsnews2.cbsistatic.com/hub/i/r/2013/07/12/fe337f7b-1f66-11e3-9918-005056850598/resize/620x465/3bbc275ce72768adc7d0326b37f1ac7f/JimmyDean_1.jpg" id="345" name="Google Shape;345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04372" y="524106"/>
            <a:ext cx="2538616" cy="25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BUSINESS CONCEPT VS. BUSINESS MODEL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657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sng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Business Concept: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b="1" i="0" lang="en-US" sz="2800" u="none" cap="none" strike="noStrike">
                <a:solidFill>
                  <a:srgbClr val="D8D8D8"/>
                </a:solidFill>
                <a:latin typeface="Cambria"/>
                <a:ea typeface="Cambria"/>
                <a:cs typeface="Cambria"/>
                <a:sym typeface="Cambria"/>
              </a:rPr>
              <a:t>Focuses the idea by answering the question of 	“what” your business is.</a:t>
            </a:r>
            <a:endParaRPr/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sng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Business Model: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b="1" i="0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Describes the rationale of </a:t>
            </a:r>
            <a:r>
              <a:rPr b="1" i="0" lang="en-US" sz="2800" u="sng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how</a:t>
            </a:r>
            <a:r>
              <a:rPr b="1" i="0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an organization 	creates, delivers, and captures value.</a:t>
            </a:r>
            <a:endParaRPr b="1" i="0" sz="28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08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/>
          <p:nvPr>
            <p:ph idx="1" type="body"/>
          </p:nvPr>
        </p:nvSpPr>
        <p:spPr>
          <a:xfrm>
            <a:off x="1295401" y="1767465"/>
            <a:ext cx="8473068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Entrepreneurs who develop products can have more “steps” in the process than service business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Product Development Cycle consists of a series of tasks which appear linear but are not</a:t>
            </a:r>
            <a:br>
              <a:rPr b="0" i="0" lang="en-US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57200" lvl="4" marL="146304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Customer identification or discovery</a:t>
            </a:r>
            <a:endParaRPr/>
          </a:p>
          <a:p>
            <a:pPr indent="-457200" lvl="4" marL="146304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Customer validation and design</a:t>
            </a:r>
            <a:endParaRPr/>
          </a:p>
          <a:p>
            <a:pPr indent="-457200" lvl="4" marL="146304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Business creation</a:t>
            </a:r>
            <a:endParaRPr/>
          </a:p>
        </p:txBody>
      </p:sp>
      <p:sp>
        <p:nvSpPr>
          <p:cNvPr id="351" name="Google Shape;351;p42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PRODUCT DEVELOPMENT CYCLE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www.displayr.com/wp-content/uploads/2017/11/brandfunnel780480.jpg" id="352" name="Google Shape;352;p42"/>
          <p:cNvPicPr preferRelativeResize="0"/>
          <p:nvPr/>
        </p:nvPicPr>
        <p:blipFill rotWithShape="1">
          <a:blip r:embed="rId3">
            <a:alphaModFix/>
          </a:blip>
          <a:srcRect b="0" l="16888" r="13621" t="0"/>
          <a:stretch/>
        </p:blipFill>
        <p:spPr>
          <a:xfrm>
            <a:off x="8988925" y="3400890"/>
            <a:ext cx="3009788" cy="266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795" y="408879"/>
            <a:ext cx="11128918" cy="5758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WHY NEW PRODUCTS FAIL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3" name="Google Shape;363;p44"/>
          <p:cNvSpPr txBox="1"/>
          <p:nvPr>
            <p:ph idx="1" type="body"/>
          </p:nvPr>
        </p:nvSpPr>
        <p:spPr>
          <a:xfrm>
            <a:off x="1295399" y="1828800"/>
            <a:ext cx="9601201" cy="428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New product failure can be attributed to one or more of three main causes: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ailure in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aunch,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perations or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remise</a:t>
            </a:r>
            <a:endParaRPr/>
          </a:p>
          <a:p>
            <a:pPr indent="-508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			F.L.O.P.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FAILURE IN LAUNCH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9" name="Google Shape;369;p45"/>
          <p:cNvSpPr txBox="1"/>
          <p:nvPr>
            <p:ph idx="1" type="body"/>
          </p:nvPr>
        </p:nvSpPr>
        <p:spPr>
          <a:xfrm>
            <a:off x="1295399" y="1828800"/>
            <a:ext cx="9601201" cy="428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Products were well thought-out, met a product need, had the right features, and were properly designed, engineered, and manufactured.</a:t>
            </a:r>
            <a:endParaRPr/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Timing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pricing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or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positioning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did not create buzz or product traction.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6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FAILURE IN LAUNCH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5" name="Google Shape;375;p46"/>
          <p:cNvSpPr txBox="1"/>
          <p:nvPr>
            <p:ph idx="1" type="body"/>
          </p:nvPr>
        </p:nvSpPr>
        <p:spPr>
          <a:xfrm>
            <a:off x="1295399" y="1828800"/>
            <a:ext cx="9601201" cy="3106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Products were well thought-out, met a product need, had the right features, and were properly designed, engineered, and manufactured.</a:t>
            </a:r>
            <a:endParaRPr/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Timing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pricing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or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positioning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did not create buzz or product traction.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6" name="Google Shape;376;p46"/>
          <p:cNvSpPr txBox="1"/>
          <p:nvPr/>
        </p:nvSpPr>
        <p:spPr>
          <a:xfrm rot="771599">
            <a:off x="3531438" y="3483902"/>
            <a:ext cx="3211702" cy="1107996"/>
          </a:xfrm>
          <a:prstGeom prst="rect">
            <a:avLst/>
          </a:prstGeom>
          <a:noFill/>
          <a:ln cap="rnd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FAILED</a:t>
            </a:r>
            <a:endParaRPr b="1" sz="6600">
              <a:solidFill>
                <a:srgbClr val="FF0000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77" name="Google Shape;377;p46"/>
          <p:cNvSpPr/>
          <p:nvPr/>
        </p:nvSpPr>
        <p:spPr>
          <a:xfrm>
            <a:off x="1512277" y="5240215"/>
            <a:ext cx="88626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We built the right product.  We built it right.  But we launched it wrong.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FAILURE IN OPERATIONS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3" name="Google Shape;383;p47"/>
          <p:cNvSpPr txBox="1"/>
          <p:nvPr>
            <p:ph idx="1" type="body"/>
          </p:nvPr>
        </p:nvSpPr>
        <p:spPr>
          <a:xfrm>
            <a:off x="1295399" y="1828800"/>
            <a:ext cx="9601201" cy="428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Products were well thought-out, met a market need, had the right features and design, and launched successfully.</a:t>
            </a:r>
            <a:endParaRPr/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Operational problems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(reliability, usability, performance, etc.) soon followed and Early Adopters questioned product quality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leading to poor reviews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FAILURE IN OPERATIONS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9" name="Google Shape;389;p48"/>
          <p:cNvSpPr txBox="1"/>
          <p:nvPr>
            <p:ph idx="1" type="body"/>
          </p:nvPr>
        </p:nvSpPr>
        <p:spPr>
          <a:xfrm>
            <a:off x="1295399" y="1828800"/>
            <a:ext cx="9601201" cy="428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Products were well thought-out, met a market need, had the right features and design, and launched successfully.</a:t>
            </a:r>
            <a:endParaRPr/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Operational problems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(reliability, usability, performance, etc.) soon followed and Early Adopters questioned product quality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leading to poor reviews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  <p:sp>
        <p:nvSpPr>
          <p:cNvPr id="390" name="Google Shape;390;p48"/>
          <p:cNvSpPr txBox="1"/>
          <p:nvPr/>
        </p:nvSpPr>
        <p:spPr>
          <a:xfrm rot="771599">
            <a:off x="3531438" y="3483902"/>
            <a:ext cx="3211702" cy="1107996"/>
          </a:xfrm>
          <a:prstGeom prst="rect">
            <a:avLst/>
          </a:prstGeom>
          <a:noFill/>
          <a:ln cap="rnd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FAILED</a:t>
            </a:r>
            <a:endParaRPr b="1" sz="6600">
              <a:solidFill>
                <a:srgbClr val="FF0000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91" name="Google Shape;391;p48"/>
          <p:cNvSpPr/>
          <p:nvPr/>
        </p:nvSpPr>
        <p:spPr>
          <a:xfrm>
            <a:off x="1512277" y="5240215"/>
            <a:ext cx="88626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We built the right product.  We launched it right.  But we built it wrong.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FAILURE IN PREMISE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7" name="Google Shape;397;p49"/>
          <p:cNvSpPr txBox="1"/>
          <p:nvPr>
            <p:ph idx="1" type="body"/>
          </p:nvPr>
        </p:nvSpPr>
        <p:spPr>
          <a:xfrm>
            <a:off x="1295399" y="1828800"/>
            <a:ext cx="9601201" cy="428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Products were built well (solid, reliable, stable),  had a great launch with lots of buzz and even strong initial sales and adoption.</a:t>
            </a:r>
            <a:endParaRPr/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After a while people realized that they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didn’t really need or want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it after all.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FAILURE IN PREMISE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" name="Google Shape;403;p50"/>
          <p:cNvSpPr txBox="1"/>
          <p:nvPr>
            <p:ph idx="1" type="body"/>
          </p:nvPr>
        </p:nvSpPr>
        <p:spPr>
          <a:xfrm>
            <a:off x="1295399" y="1828800"/>
            <a:ext cx="9601201" cy="428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Products were built well (solid, reliable, stable),  had a great launch with lots of buzz and even strong initial sales and adoption.</a:t>
            </a:r>
            <a:endParaRPr/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After a while people realized that they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didn’t really need or want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it after all.</a:t>
            </a:r>
            <a:endParaRPr/>
          </a:p>
        </p:txBody>
      </p:sp>
      <p:sp>
        <p:nvSpPr>
          <p:cNvPr id="404" name="Google Shape;404;p50"/>
          <p:cNvSpPr txBox="1"/>
          <p:nvPr/>
        </p:nvSpPr>
        <p:spPr>
          <a:xfrm rot="771599">
            <a:off x="3531438" y="3483902"/>
            <a:ext cx="3211702" cy="1107996"/>
          </a:xfrm>
          <a:prstGeom prst="rect">
            <a:avLst/>
          </a:prstGeom>
          <a:noFill/>
          <a:ln cap="rnd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FAILED</a:t>
            </a:r>
            <a:endParaRPr b="1" sz="6600">
              <a:solidFill>
                <a:srgbClr val="FF0000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05" name="Google Shape;405;p50"/>
          <p:cNvSpPr/>
          <p:nvPr/>
        </p:nvSpPr>
        <p:spPr>
          <a:xfrm>
            <a:off x="1512277" y="5240215"/>
            <a:ext cx="88626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We built the wrong product to start with.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1"/>
          <p:cNvSpPr txBox="1"/>
          <p:nvPr>
            <p:ph type="title"/>
          </p:nvPr>
        </p:nvSpPr>
        <p:spPr>
          <a:xfrm>
            <a:off x="1208315" y="2155378"/>
            <a:ext cx="104502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mbria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QUESTIONS???</a:t>
            </a:r>
            <a:endParaRPr b="1" i="0" sz="36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BUSINESS CONCEPT VS. BUSINESS MODEL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657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Business Model: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b="1" i="0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Describes the rationale of </a:t>
            </a:r>
            <a:r>
              <a:rPr b="1" i="0" lang="en-US" sz="2800" u="sng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how</a:t>
            </a:r>
            <a:r>
              <a:rPr b="1" i="0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an organization 	creates, delivers, and captures value.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		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will you make money?</a:t>
            </a:r>
            <a:endParaRPr b="1" i="1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635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/>
          <p:nvPr>
            <p:ph idx="1" type="body"/>
          </p:nvPr>
        </p:nvSpPr>
        <p:spPr>
          <a:xfrm>
            <a:off x="1295401" y="1600200"/>
            <a:ext cx="644354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Four major reasons for failure:</a:t>
            </a:r>
            <a:br>
              <a:rPr b="0" i="0" lang="en-US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350" lvl="3" marL="12001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mbri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Flawed logic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350" lvl="3" marL="12001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mbri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Limited strategic choices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350" lvl="3" marL="12001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mbri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Imperfect value creation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350" lvl="3" marL="12001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mbri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Incorrect assumptions about the Value Chain</a:t>
            </a:r>
            <a:endParaRPr/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6" name="Google Shape;416;p52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WHY BUSINESS MODELS FAIL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wisecenter.org/wp-content/uploads/2013/06/small-business-failure1.jpg" id="417" name="Google Shape;41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126" y="2861217"/>
            <a:ext cx="394335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3"/>
          <p:cNvSpPr txBox="1"/>
          <p:nvPr>
            <p:ph idx="1" type="body"/>
          </p:nvPr>
        </p:nvSpPr>
        <p:spPr>
          <a:xfrm>
            <a:off x="1295400" y="1767465"/>
            <a:ext cx="9372601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Begin with educated guesses (hypotheses)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Decide how to test them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Other business factors to consider: </a:t>
            </a:r>
            <a:endParaRPr/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572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there a customer and market of sufficient size to make the concept viable or able to grow?</a:t>
            </a:r>
            <a:endParaRPr/>
          </a:p>
          <a:p>
            <a:pPr indent="-4572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the capital requirements to start and operate to a positive cash flow make sense?</a:t>
            </a:r>
            <a:endParaRPr/>
          </a:p>
          <a:p>
            <a:pPr indent="-4572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an appropriate startup or founding team be assembled to effectively execute the concept?</a:t>
            </a:r>
            <a:endParaRPr/>
          </a:p>
          <a:p>
            <a:pPr indent="-107950" lvl="3" marL="12344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01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3" name="Google Shape;423;p53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DEVELOPING AND TESTING HYPOTHESES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BUSINESS MODEL VS. BUSINESS PLAN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9" name="Google Shape;429;p54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Business plan provides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details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your business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572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Equipment and staff needs</a:t>
            </a:r>
            <a:endParaRPr/>
          </a:p>
          <a:p>
            <a:pPr indent="-4572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Leadership and management structure</a:t>
            </a:r>
            <a:endParaRPr/>
          </a:p>
          <a:p>
            <a:pPr indent="-4572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Marketing strategies and tactics</a:t>
            </a:r>
            <a:endParaRPr/>
          </a:p>
          <a:p>
            <a:pPr indent="-4572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Financial performance and projections</a:t>
            </a:r>
            <a:endParaRPr/>
          </a:p>
          <a:p>
            <a:pPr indent="-4572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Capital needs</a:t>
            </a:r>
            <a:endParaRPr/>
          </a:p>
          <a:p>
            <a:pPr indent="-3175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mbria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mbria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mbria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30" name="Google Shape;43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5034" y="3275584"/>
            <a:ext cx="3048000" cy="284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WRITING YOUR BUSINESS PLAN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6" name="Google Shape;436;p55"/>
          <p:cNvSpPr txBox="1"/>
          <p:nvPr>
            <p:ph idx="1" type="body"/>
          </p:nvPr>
        </p:nvSpPr>
        <p:spPr>
          <a:xfrm>
            <a:off x="1295401" y="1828800"/>
            <a:ext cx="723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Provides a road map for where you want the business to go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 entrepreneurs spend months writing one while some never do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Most lenders and investors will require a formal plan to evaluate 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Don’t write until “experiments” have turned into “sales”</a:t>
            </a:r>
            <a:endParaRPr/>
          </a:p>
          <a:p>
            <a:pPr indent="-1524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mbria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mbria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3" marL="1463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mbria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37" name="Google Shape;43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2400" y="1524000"/>
            <a:ext cx="2669470" cy="286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6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ADDITIONAL RESOURCES 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3" name="Google Shape;443;p56"/>
          <p:cNvSpPr txBox="1"/>
          <p:nvPr>
            <p:ph idx="1" type="body"/>
          </p:nvPr>
        </p:nvSpPr>
        <p:spPr>
          <a:xfrm>
            <a:off x="1295400" y="1828800"/>
            <a:ext cx="5246914" cy="1545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657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Business Model Generation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Alexander Osterwalder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data:image/jpeg;base64,/9j/4AAQSkZJRgABAQAAAQABAAD/2wBDAAoHBwgHBgoICAgLCgoLDhgQDg0NDh0VFhEYIx8lJCIfIiEmKzcvJik0KSEiMEExNDk7Pj4+JS5ESUM8SDc9Pjv/2wBDAQoLCw4NDhwQEBw7KCIoOzs7Ozs7Ozs7Ozs7Ozs7Ozs7Ozs7Ozs7Ozs7Ozs7Ozs7Ozs7Ozs7Ozs7Ozs7Ozs7Ozv/wAARCAFBAQQDASIAAhEBAxEB/8QAGwAAAgMBAQEAAAAAAAAAAAAAAAMBAgQFBgf/xABBEAACAQMDAQYCBwYEBgMBAQABAgMABBEFEiExBhMiQVFhcYEUMjNykaHBNEJTkrHRFSNS8AckYrLh8RY1Q4Jz/8QAGAEBAQEBAQAAAAAAAAAAAAAAAAECAwT/xAAiEQEBAAICAgMAAwEAAAAAAAAAAQIREiEDEzFBUSJhweH/2gAMAwEAAhEDEQA/APqsEEJgjJiQkoOqj0pn0eD+DH/KKi3/AGeL7g/pTKildxD/AAY/5RR3EP8ABj/lFMqKIp3EP8GP+UUdxD/Bj/lFXooKdxD/AAY/5RR3EP8ABj/lFXooKdxD/Bj/AJRR3EP8GP8AlFMqKCncQ/wY/wCUUdxD/Bj/AJRV6KCncQ/wY/5RR3EP8GP+UVeigp3EP8GP+UUdxD/Bj/lFXooKdxD/AAY/5RR3EP8ABj/lFXooKdzD/Bj/AJBR3MP8GP8AlFXqKCncw/wY/wCQUdzD/Bj/AJBTKigp3MP8GP8AlFHcw/wo/wCQVeooK9zD/Bj/AJBR3UOPsY/5BVqM8UFe6i/gx/yCo7qL+DH/ACCr1FUV7qL+DH/IKO6i/gx/yCrUUFe6i/gx/wAgo7uL+DH/ACCpooOdfKqzgKoUbegGPWipv/t1+7+poqK6MH7PF9wf0pgpcH7PF9xf6UyiIooooCiiigKKM1AOSQOcdfagmijn0qAQQCDkHoRQTRRRQFFGaigmioooJqKKKAooooCiiigKiiigKiiigKKKM0BUUGigKKKigwX/ANuv3f1NFRf/AG6/d/U0UV0of2eL7i/0pnlSof2eL7i/0pvlREedFFRQTRRUUE1wtV7I6Tq9695eJM0rKAdkpUYAx5V3aqeATjPwqWbaxyuN3HzXsP2W03XdGnuL/v3kS5aMFZmXgAH9TXoo9eew7ZNolxdQQ2EForI0pCknAAG4n40dgNNvdK0e5t762eCRrppFVscqQPT4Um47PnUP+IM13faaJ9Pa1CK8igrvGPL8azOp09GWUyzy5Xpove0zf/LNL02wvLWe2ulYzd2Q5UgE9QeK59x2h1ybtTqWl2t/ptrFaYKtdqRuBA4znk80687NpadstHu9L0tIbaLf9IeFAoBIwM+tcy80i8Ttjql9P2YfVbWcqIsuqgEAc8/Cm6uMw+vz/Xq9CbWpHaXUb6wurcqRGbQHG4HnJPXzrB/xCnv7fs3usjKqmZRO0X1hHznny5xWns7dXIb6Cezkmk2qIzITKrLuJ6ADp1JrXrzaylpHJoscMkySBnjlON64+qP/AGK19OU68kfP437CzRAWupajp91jwzsz5Depxkf0r1t6vaG002KbStSs7i2gtA7y3IZ3lYZJYEeRGK4mrDVdcs5LP/4PFDdSjabmQphP+oHA/r+NensdKm03scNLZu+mjtXTw/vMQeB+OKzHXyWdX/rl9ldS7T65bW2pTz2AspHYPGsbCTAJHHl1FI1XtpdWXaoW0ar/AIVBKkN1OUzsdsnAOf8AeDWrs3b6ponYTuTYyG/j7zZBxksWOPPGOa59l2Eup+zrw3eqXMUl5/nXEHdoR3vXk4z5Dzp2n8OVt+Ph6Htbqtzo/ZyfULMp3sZXG8ZUgsB+teeute7S2Wk/4k2qaFKqxiQwru3kHHHXrzRNaa7qH/DqXS7uwmN/EyRoDj/MQMCD18gMfKqax2Lii0zTr/StKRr23KGa2YZWbjxBgeOv60tphMJNZfrq3N/2ku9Mj1fTpbKC1a0EzRTozOGwScY8vSldm73tTrNpZ6lLdWAtJmJeNYyJMBiDjy8q71xvuuz8wS1eKSS2ZRAQMqSpG30rH2Ms7nT+y1naXcLQzxbg6N5Zcny9jV+3PlOF6L7G6xea3pM11eshkS5eIbF2jAA/vWSHtBqDwdpmZ486W7CAhPQMRn16Vz9H/wDkHZL6Xp40F9Qt5J2lhmhlAznHX8BT9O0bVhoPaC4vbYR3mq73W2RgSuQQBnp1NNt8cZbfpmstd7R3mkJqP+NaJEGQv3MoIYY8jz7V6XstrMuvaDDfzQiKRyysF+qSDjI9q5XZzsfpi6FaDU9Hh+mBT3veKCc5P6V6iCCK2hWGCNIokGFRBgAewpNseTLD4xhlRRRWnEUE1FFAUUVFBgv/ALdfu/qaKL/7dfu/qaKK6MP7PF9xf6U3ypUP7PF9wf0pvlRFaKKKAorxNvrOv9rb66TRLmLTdPtn7v6Q0YkeQ+wPHv8AOi51nX+yN5bDW7iLUtOuH2fSVjEbxn3A49/l1qbdvVfjfb21HnXIg19Je0k2iPbtHLHD3ySFgVkXjp+P5Gsen9s7PUe0s2hxwsJIi4EpcbXK9cf78qbjHDL8ejorgxdqo5rzVreK1d10pGaWQOMMQCcD34P4Vbsz2rse00Ej24MUsZ8ULkbgP9XwpuFwyk3p3KK4Fv2riuLDVrsWkgXS3dJFLDLleuPwrHbdtLq9tkuLbs1qMsMgyrqBgim4s8eV+nq6K85qXa4aVp1ldXOl3IlvJDGtvkB1YHABz60ibtv9B7t9T0PULKB3Cd9IgKgn1puE8eVm3qqiuLPNqo7V2iQXET6dJCTLCF8S9fGTjpnAHPrx51lk7XvLd3EOl6NeailtIY5Zo8Ku4dQM9abiTC34elqKwaTqo1a3eX6Jc2rRvseO4TawOM/rXn+3+uarosVgdKl2SXEjIV7tX3dMYyOvNLZJsxwuWXH7evorgaN2otb3smuszybRDGRcZ6h1HPT14x8RXA7EdqtX13tFc299LiBYDLHH3agjLLt5ABPBpufDXqy1b+Pe0Vwe03a207MyWyTwtK1xnAVsbQMcn25/Kurd3qWmmzX2O8SKIy4U/WAGeDV2xxvXTTRXE7Ndq7HtNbyPbgxTRHDQu2WA8j8KTH2tjk03Vb36G4GlytE67xlyvUjim4twy3rT0NRWKx1H6do8OorFtEsIlCFugIyBml6DrC67pMeopCYVlLBUZsngkfpRnjfl0aivO6F2xtdd1i602KLu2t921y4IlAOMgY+dadX7QppOr6bpzWzStqDlFcPjZggcjHvTfW2rhlLp2aKKijAooooMF99uPu/qaKL77Yfd/vRRXRh/Z4vuD+lM8qXD+zxfcH9KZ5URFQRkEHoaKmg+d6DqY7CXV5o+tQyx2rzGW3uVQsrA8eXsBUdodUTt5NaaLokUstuJRJPdNGVVAMjz9ia+hsiupVlDA9QRkUKiooVFCgeQGKzr6d/bN8tdvF9vkm0hNO16wAFxaMYCT+8jKcZ+HP41xb/RJOzvZTR9etkH0+2lE0zZzv7zyP5D5mvp5APUA/GoIHmBS4mPmskjx/Z7T2sv+H97cz4NxfwTXMreu5Tj8sfia5Wmdm5pOy2l67obdxqtvESVHC3ADHwt719GAGMY4qD4VOFz7CnFPbe/7fNOzty112P7V3EqCOSZpZCn+ksp4rN2c1PR7OwsWuu1GpwSQkM9oocxDDZ24C8g/GvqIxsJMWCf3eOanCBdzRhcdcjpTi1fNLvr5eB7bX9trlhodxY3DCKW+2rKAVIwcZAPoaza1pUmn9obC27Q6re3+j3DeFpJMBZB/q9uevHU+lfRXMUURYIu3k4AHzrNPfJEVMvdrnopOWNOKY+bjNRtXbgFcYxxjpivmWox9nodVvGt+0WpaLK0zM8QjcIzZ+sMdQfjX0mOeOU4TOR1HpVpI45QBJGr46blzirZtjDPi8v2DvtSvbK7+l3El3axzbbW6lQq0q+fB5x0/Gk9uiP8U7OZIGL4Hk9Blea9czpGuWO0dOlDPGE3sVC+pprrS+z+fLT57f8AY69btY2n2zSR6LfuLqcL9UbTyvtyePiPStGi91b/APFLWcbY4ktQB5BQBH/TFe7Z1C7iwx60gOTI20lvXpgfrU4r7rZqvAxWmpdrL3U9WhsrS4tblGtIPpEzI0aD94AKec4P41p0PUZx2T1jQdQKi702CWMYbO9Npxj4dPwr3SSK2VHDDqKFdHyFIO04NNLfLua0+d6b2cmfsvpmu6I3c6tbxEkAcTjcfC3vj/fSqdnhcav2P7SlYSLi5meTugMnJAOB/SvpNGacT3XTwmk9t9HsuzEFlctOl5Bb90YO5bcWAxwcY5+NUtby60D/AIa20HdtHf3ZaOFDwVLsfF7YBz+Fe6m2qjSHwkL9bHIrDHfXLXAi7rnPK7fL1zmmqnsx+p/bweoaJrXZ200/VY7WxjOkgBmglYvMpPOQQPMn8a2drdUtZNY7L6spY2wZpWIUkquU6gc5r3xkIYYRufMY4q2T604r7d2Wxw7Htlouo3sVnazSvLKcKDA6jpnqR7V3KDz1orTjdb6RRQTUURhvvth92ii9+2H3aKK6MH7NH90U3ypVv+zR/dFN8qIrU1FTQFRRQTigCQASSAB5mlrc27nCzxk+zDms00qPEJpUMiE4iiHO/wB8VmbUbpC30vTsWp/eB3YHuKK6j7wdycjzU1AZZVI59x0IrNDO5uVSKN2t3Xd3jHgewptxEzYaPhh1wcEj/eKIcowoH9ag8D29DVI5lbAweejY4J9PjTCAwIPnQcuQ3V4e7SPuoC21nLYJGecDy+dNisIYwpjVQGJBPnj49a0FW7wJwQBnB8xVyiJyzeXQcZoM8UKW7yNAi8Dk/wCritZcBc9B6k0ssHQqi8N59Ks6kR7UVTjybpQSxbbkFR7npQ+e74Ck+hPFVfd3WNiuT+6TxQw3RBTEGzgbc8UEyAlQTxyM48qTPviUPFuYk+uaa7hcBRknyzS2GxiROUyMkcHA+dBRmM7IU8Mit4j5Y8x71oVFRQqDAHlVYWRow6HOfPGM0ygqC28grgeRz1oBO4gjA8veqjHet4WU8eIng0p5ZxIQIwR5e/50Dhkk5UgDgZI5rlmZJNTZi2Y9pTGTyTt/tXTjlEkIkI2gjOCawOlu98tq0Y2lSwwvXGKDYyqpTiQc9F6fOm0tyoZB3rKSeh8/ar0E1FFFBFFFFBhvfth92ii9+2H3aKK6Nv8As0f3RTfKk237NH92nDpRFaKKKApc43II/wDWdp+HU/lTKU5JuFA/dQn58Y/WgWiiS6ZsgrGNqjHA9fz/AKVp68Vwr6/1DSbdZYLa3uIpLkRkyTMjBnk2jjaeBkedWftFHYag9rq0ltabLdJcq5YZZnB5IHACjnAxk0HVKrBHgEhc4+6KmFFTcQu3ec4+WKz3WsadZOiXF3HGXUMMnopOAT6DPmaVrWpPpsEBijR5bmdYIzK+1FZs8sccDj5nAoNf0fExdWwrfWQjIJ9R6VdZlJw3hIOOfWubJrsVjdWVjqIWO8uw2BCS6DHuQDz8KJb+zuL3ube+j7+Pduj8n2/WGcdR54zig6jIGxnII8xwaqylRlEDH3NYLDXtNv2jhhvInldSyqGzuA64PQ49unnWbVu0MWnahaW77RFcLJuf97cu3AUeZ8R468UHYcb4/sw2eozVZZe5iaTnCjODXNs9Xs70pjUEfvFLpsIGQvDfgeCKRe6tZRaLPeWTtdQrC0m2PLAjBPFB15bmOFUMpwZPIVJd2wq4UnnnnNeaudZYaBHqupQW3d5QRC2dpM78D0A44/Ouj/jNjaQxC8vEVmRWTAbIB4UsceHJHnjmg1maUTNLjvF2AFE5Pn71ohK3EUcwztZc7SPKsD9oNGQ9w13HuDBGXH1ScYDHoM5HUjNN1TUW06OFILbv7id9kUW7YOASST5AAeh8qDciCNdq5xnzOaoXEch5ZieoHRa83qMusiNG1C4traJ3VV+jyNgkkAA5A6kgCtU2rQ2z93HNGZYpoo5BI5GN5GOgOTzxQdpuFkYtwR5n6tcN4wbMTQTeJhnbkscfIZyPemT6/YrcR2dtNHI0lwkBBViuScOoPTcBzjPyqwvtLku002OYbiTGgMbFSRnKq3QkYORz+VBvsiJtOiGNo24HHpS2jb6SF2gN3ZxtA9Rz/wCK51xq4sNai0uN0hhhg7+Z5ImOQT0BGFXoeTkeVLg7S6TdTTXJnIRIizBwVO3zbB5IwOooO8hfau4qT+9VmZhjAHJ5yaVZT291arPaOXhflWIIz+PlUrLBcSMqlXaI4Yf6TQONFVdEcruUHByPahlDEZ8uaCaKKM0GG9+2H3aKL37Yfdoorfbfs0f3aePq0i2/Zo/u08dKIrUEtu6DFTS2x3o4IJH1qC+fUGklws8rc+GNfL3NOB5weDWacFpZEHWSA4+X/ugyatZzXulxx2yhnW6ilwxxwsoY/kDVLjTZ576/ue7j/wCYsFt1BPO4GQkfDxLWi7v10zSLq9lRnW2DuVXGSASfOqWusiW5ntry2exlhjWUiV1KsjEgEEE+YIwcUHCXs9ew43273cVxZQwTRx3hh2si7SD5Mpz8eteg1JHbTRBHpyXyHCSQSSAZXHqQQfKmXeoxWkUjKO+dNpMSuoYAnGfEQB/4rFaa7aXNxeNKi262kpgaaSVdpACnPXj61BzrLRtT09NKm7tZTbSz74RNkxRyfVUMfrbRgeVU0/RJ7GCOK6tppVs+8eKf6YxByGAPd+TEMQR06107TtCl1cmEWzBfpUluJA4KkKu7d6nPtmt8WpWk9wYbe5ilkUBiqSAnB6HA8qK8vp2najqWj6Ck0EVpb2UKS99FKS0gMW0ADAK8Nk/Dzrdd6bc2V3Y3llCJ1s++MizXTEncFHhZsnyPBwPxrrrfWU9zLbx38MkoGxoVkUkHB4x1zx+VIuLq2RltpLqKKeb6sJdVeQ+2etB5K50SWwsbfu54k1a7uZpNqPuURyDD5Poow2emR7iurFHDbSD6BbSCZYCkQ72QRA4wFwfCB7461vvLi20qxd5YXe4mYRxQx4LuxGQq+XqT5dTVbWS4kgZtQtBYhAFV2nVt+T046c4/Gg4SaNqNzbapI0dtZPL3XdWkT/5ZkRtxY8YBbAHHpzWu/wBAvLi6urmS2M0Opd208TXzxiIhQrKQOGHGc/Gut/iel28kfd3sIkuCRErSjxc44Hnz8aLnUrSa8FjFfRG4ALNCJBkDHmOvn50HnljvLoa5o1vBH3F1eEG4JbKAomTtCnOMccjn0r0WqW9xe29vd6cyG4tHZlWbhZVIKsuR09c+orHp+s2+rXUi6XcpK6kq7EjYCMjp1PQketatL1G5u/FbWbXFpv2C6LqgcA4LKvJIznrjPlQcH/B764l1Gf6La2ckot5I4ROWV3jlLkk7RjdwM0SaRqWoXEl3ItvH9IubaZESUnasR8QyQOcf74rsajJBdO9pZ38DXkGSYVlBYj0I8qwaTqUSrP8ASdSs0gjUSEPOpKg9D14Bz196B1jpOqwwwWHdWptYL36QLjvTvde834244POM58vfhel6HJp+o20M8JmitpWeK4+nORzuwe6I2g+Ijr713DqNna26z3N/bRwMu5HMgCsvHOSemSPxHrWW913T7MRd/cxxwz8xkzKBKD5r69R+NBXWNAk1W5vCZFjiubD6MG6kNuLA49Oa4GqaXqWp75bu0t4ZTaS2cIjcsHd8DcxKjAG3j417CfVdNtJFhuL+2hkYhQkkoUknoMGubcXVmVhklliKRXZjkYsMI2TweOD04z50HXtEkjtY0lxvC84rI0os5JphHuWRsnDYOQOePP1reWVSFJ5NRJFHKoV0DAHIBohAuXeMyRwl/CCozjIIz50yCRpYw7LjNM6UUBRRUUGK9+2H3aKL37Yfdoorfa/ssfwp46Ui1/ZY/hTx0oitLZQGLMxAAz14FMpbqsmY3AKsuCD50Fe/ieIsHU+h9fhSgzmRJWycZGNuDz/6rKkZ3g22FGOFxjn/AHmmG6kMxSVPQKAOp69c+1Fc/tTDdXOiX9vaeITQMdq4yeMY8utce50XUpoL8aXYyQW09uuY7mYFpZVbOQSzEDAxyQOa9OO6uraOfaTEG8SnqPI5+daHtBIyKDthRcKqHHpQeL1Gz1LV59QnmsZY+9gtVij3Luk2SktkA8cE8fCtJ0e+triS4XTw1tHqjTiDK5ZGiChgCcZVs8GvXpH3TkJGgXHUHxE+9SGVmZHKjPQE8n5UR46x7P6gs9rOLXuNuozzkBlwsbRkKcA+ZIGBnrV9L0G5XSdDjS3Frc2iyJPIuAU3RsOT5+IjpXqRG9wVL7o0Q47sj6xB4OfSnfXOF4UdT60HjbSCaDV+zNtJYLA9skiu6sjbsREEgqSSCeckDkitHajTNVvpLuG3t5mgMKfR+5MYG4HJ3FvEMcYA/wDXo7TStPsJGks7G3t3cYZoogpI+VaiQOScUHn9btLqeSyvbOITT2UxkEJcL3gKlWAJ4Bwcgn0ryuqNqmpPfxiC5it5kRTBPMCC4kycAu2Bj0xX0aRUYHcAAepPFZ1sbTc0iJG8uPrNzRXil7OXlzfXKmC6TT7tUXNsIQSFHQ78Ec8gj19a6c+m6tPrME0kExittQ7xcGIRiEKQCOdxbnkH+1esRdqKp6gAVAIyeSeemKDzHZ7SLy2lu0ntu4X6Q7K+4YdTI7AjBz0YDkCtWhi+0yxi0eSwmcW3+VHdRMmxkBwGILAg46jB+ddnvHVioBfGOThRTEfdkEEEdQaI8pZaVeNDpFq1gIH06QtNc7lxJhGU7cHJ3k5OQKnRtAeCPQTLbRFrCKRLj6p2MVHHvz6V6td3OSMZ44qiktnLBvu0HkLSxutN1DSoZbD6S0Ud6wjRkyqGVNpXJA6EDGRwflWKax1n/BZbSSykitTbTlUgePaHd2IDEnO0AgeH0r3hjVpBKyLvUEBscgHGefkKxm5hnt50VXeJTtdQPxoriDQLqW31Yy26NJd6bFBEWZTl1RgRny5I5rkvZE9p7K1Ta0UkiXN5tOdkqZC54/e8PHnsNe8BPgKY2EZ564rmfRY454e7iVHkumaRguCxG7knHPAoOmdwdRvXHmD1NWyPWqkHvFIRT/1E8iocx7gzbcr+VEXqKUhjnbvV8W3gH+tBH/MZ2Pnb1z4T/wCaBvlUVQr4+8GfcZqucz5UvnHT900Ge8+2H3aKLw5lH3aKK3237NH92njpSLX9mj+7Tx0oK1QQxiUybRuPmavRRCZLWORtxyOmQpxux61eOGOLPdqF3HJ96vSThZWYo6j/AFbuKKzbRZXbHH/L3Dc+iv8A+acp+iHax/yT9Vv9HsfaiR0lTYy7428J3YGf9/Cs0dxJDujys8WfC7nAx0Iz50RqchJjIY+CAN6nJPypEUf0meSV2CkMCoXrx5n86XE9w6P3EQ7rHAyGA9h0/tTba35JEm5R4cMMH5j/ANUGrPeDjhfX1q24Dgc+wo2+pz7VOMUBz8KVMGK7Y2CsfM0zcNxHP4Um53GHcuVKHdmgw3c17BgxQiQg+PnDEeozT/pMQhSSMvknhWySfY1MknexhJIw6nz6Y+NY7qZVhZUWLOfCFJJ+WRzRXVBYMuejeROSDUg5J8YPt6Vz9IEkiPNIxI+oo9PM1qnmKSFFjOcZDbd2evkP1xRFXaMTSKdpc4Hi8+M/hU28sY3qCB49ox0Jx5UjC/SwWJVnbxA448I+VXs1Qz3XO4CYHr57RQbKohbHKqvwNXpaKnd7dm0HqDQXOSOMVwzIZIZ0XACIBlfM93nn512woVcAYHliue9p/kmMSZdgAFx1bGOtA+0Gba1bYGxEvizyOKt367wQhw3AbHWoiCW8UELyDvEQKAD9bA9KysJV8mY7tyLtwfjn+tFa97lgrMq4Hk2DS/CiEu/K5PTqcmrOIBkKQWA5880tGiDLEp8I+fvQPchpl5kVseQ8PzqzbyAFKg56kUtn2z5aRlUD6pXj8fWrSszwEwYZj9U5x+dEKkuTC+xgGY9P3QfxrDNrCR3AikDLlsEoAcZHGPU/AU9w01yYWyigbkyPXjrn4/lSP8OSYgptW4XLByM8gn9TRT7jG9Srlgy5yaKyWfei2VZm3OjMpOc5wxooO7a/s0fwp/lSLX9mj+FPHSiK0UedFAlEEUhUZAbkc/jQwR3dCz+IfIfCpuAxj8O7I58PU+wqO8MUY3BjwScnJ+HvQIFsEQ962QT9Rf3qmC3hR2Lxpv69MgD4mnoB9q+B5j2FWxv5IwPIUHPlsZYZGutP8DE5aE/Vk/saZb3Ed4S0RMNwnDI3X4EeYrdWS8sEuSJY2MVwv1ZF/ofUUDopxIe7cbJQMlT/AFHqKbXMjuxJILW/XubheUcdG9wa1Wd0LoSAHd3b7d4GA1A/J3nDg/8AT6VOR0YdfWgqpOSBmjBA4P480HNBCswUkhCVK4yRjzxWG6mDy91EzMx6juyCB8fKuhJE9zchiURQo2DdznIJ4/KrPHLDNF3eWiVTvVmGSfWinWMH0e0RM58zn3p6knPhIx61IO5QcYyKom3B8Ldf3qIUzLJN4YS7R/vZAA9qZEyHdtXaQfF8aXO0EZXvEy0h2gYwTTYkRExGoUegGKCx6UuJgUyGYgddwqyhxne2eeOMVA3AHcRk+1ABgRleD+FZPEZwxVwynJ8P9CODWpWBADOrE9CtJaMv4mLnk4VDigZ0kQmQKxH1cDmofHeDcy9OFOPxpO91jDRlm8W1lk5IPxp7I5c7do44Pn8KDDfRxXCgLMVZjhsHDEZ6Ae9CWiRln3MEXAC9No9qswk+sz43fvKoA/U4pconnkeB5j3ZHiyoA9xkGirmZ1mNsXJJXKkGrIGi7yR8ccDHQ+/qKTE//MAnLZIAZWBQDy9zxWiaOQTM6AMCOVxyfhQVaKWW5imjJQLnIIOGz5Vc27l92/uSwx4OR+dRDcgADBK+w6U+Qq0R+sc/6etEY54kg2RoMKq+fxNFWuhh0GSfAOvWiorfafssfwrQOlZ7T9kj+H61o8qqK0UUUBiquiuMMPzxVqKCuwEg84HQeVWoooIoqaigXNbxXCbZUDAHI9QaTcyR2yoHJ2sT/wD0ccD/AH6VqqksSzIY2zhvSg5ulvem8mjnQRxKMouc4GeK6tUihWIEAsxJyWY5Jq9BR4g/OSD5EdahYVUAHxY9assiOSFbO080DIJ3NkE8cUArBs48jiqRuuD/AJm7nGSMfKrAMGYkg+gxik3Q7xViAGXPBbkUFbuNpY0XvSh3ZJA5IHlT49scCjoqqOprNOybY13B9p5xUvMsun74nyCMZWgVJqUfed3uVWOPCDl8fD4UC4tjybosxJwMlh1rFFoKjUGu5n35csFPNbBHBDuJ3RqzdB0J9elFUilnGwnBAByuMtn4/j6U9oy8YjcsmRzhsUuSZLFcEbYk5aQfuZ6Z9R/b4VpjkWYFXYE9ePTyIoMxO2dnXJR5FBPkMedOLKzzbArMoxkNkn5UlYtk3dh8q7ZDZ8/StEEAgYgZxgAHNBlZn7na0TBMBMjBI+I/Cs6hhBiWPvsjCg55GPPFdNo+8ZgwZVHoeGpPhLsIwcRnAIPT/wAUGa3GZI8RNH4vqjG0fqajU9QntIw8MHeFn2gZwelardd8gcgeAHketZZ3IhjQKJyeWyM8k8UCoJmmElxIQpTmSMjBX3rV3v0QIoZmMhwoboT7nyrPPYT/AEpu5kMZkXBl65Gc4I/H8auypIhglbCRMGLdePj5cYoGXDiRldehXy+JoqLhO7kwDkEZHGMCig6Np+yR/D9a0eVZ7P8AZI/n/WtHlRFaKKKAooooCiiigKoHUsyg8r14q9LVm3sO8U4PT0oIjYM77Jd49PIVZeGOWPPQHyrOqm3uiVU92yjOT4V+FMeBZ2398+0jojEA/hQXAKthpASTkAjBxWeW/jjlMW5dynnnp8utc+979b1YbREWNPrs3iJz5eZqkF5eW3dNdW8fdTPtTu+GHyoro980iCTcUU5znH6U+OdNoDN155B4+dSjRXMe5TkZ+YPvSxbNHz3rOAuArHgf7980RcSqxJViAnXjmsjrOXdVbZG58UgPOfQD24/GrtEqjKgjHlk8evrxSleB0KlpJN5J2xbsH5+f40VoZ9yjZGr4IDZboP1rLhUWWFQGjjYBMLnnrj8KfbzbcNJC0cZHhLdfnRM3dhu4ClShwoHBby/rQV+kd7IEEqRswG3kEH8cflUPCchRiWRMn/M6DPmPwrHozXNt3n0yIbpTuEgxn4H2rc6wlHPjYsclvP4elENaKNrbuJdrqAFYHzrnRQfR5FSFi9sx8HOTCf1WnsI1iz3gOV27vM56f+6gwbLTul3RAMOVOTj50U8I0uB3zRsOoUADNItryVprgSwiMcbHY/ae/H6UCVQis5YyQ4zs+t7cVE8TsVJIUdEVhj0Px8jQTPLOI0keUIN+Dk7VI/qenzotbiW4MjPC0acjIHX+/wARVbhoY5yj9JBkrtJGfUEU2IG3Mmwd5gfVU459OenFBrjwYgVJPHBbrWJRPEyQiPdg5JBA+HyrYshdCRtBHUE5xQyl4seEtjg+WaDFfXDB4lhCtkncSfq/LPPwqlnb9zNNMuZsnw5I4z1/pWn6FGEY7cuw5yxPPzpgTuotkaAccKDgZoMc3e78zbQxHAXoBRTL37YfdoqDdZ/skfz/AK1o8qz2fNnH8/60/Lb8Y4x1zVRFFVBbvCpXC44Oevyoy2/G3j1zQWqhZg/7pX0HWrAncQVx6HPWqf8A7Z7sdPr5oJBfcT4Svt1qA5DHcVC9B65qzeDkAknyHnSTskbvJIyhH+rHH4UDhvLkEDaOnPNVHDsGVQD0I8/jSVvNyiTA2HjrzTyVxvBXaaDPPA8sTAoqsDlcHPPuKLCVTGYuVKsdqnrt/wDGcVaNwAx2HG44KnrUF4rfMm5QSecZY8n8qKVLGnePuDMS2RgUIyukbBOAhGD1HTis0OoW19fNCWKtjgMSM/CnwzdzN3RKvF/+bg5+RoMiC5WZGhkTvC5LZ6Ff9J963C6luFIt9nHDEnOD8Kwy3MPeq3fGNpHKKdowuDjBP41uCJaRm4QNtA8R9R8OtBFoe9icd+ZGBPXwkc9OPhTRHlME45yMfuGqzT29rB9LVAVkIyygc586s8YedJA5Xg+Hdw3xoKP3tzC8RVUkXrzkj3AqFhkRmZhvG3CgnkevsKi6l7uNpVBZkBDbT1H+/wA6UsqPDHLNcbYnHhGduB8etBV54jIUYA7AcgHJJHoB59KhHnJJcBVDDw5BPvkDp09aoJYp5hBaYMjAFpVTIXjzJ6/A1q7iWHrM2MY8Kjn8Rx8qDM42RSMZNm/IyG6ZxgCmwCSWPcpLKWyVYYPwFQyxRSKEVTg5dsZb5eeTWh5u8TwZGRwRx/Wgxy3Ig0+4lIw8RdRj13cfpWm2gLW0U8qhZyoLMeoz5f8Ail2No0SSB2EoL7iWOcn8PhW11LQ7ZFDk9QPOghI2CkOQSevHWqfRwWbJwuOFAxVpOWRc9Tng1YHMhGxgcdT0ohfdqFbCK2frA9Tx60xQAoAGBjp6VAx3rcNnHn0q1AVV0Ei7TnHsatUUGK9+2H3aKL37YfdoqK3WP7HH8/6mtHmKwQXIhtYgw4YkZPA6nz6U97yLBVSQ4BwCCM8VUVnmlwRDGSem7HA/vS0L9Zt6n/UjEgfLGR+FaIFdYxvbPpVpNuOSAfI+lAoyPGm8t3sfXcOoH60zehQPkFSOtIjBiGwMHBPXH1vY+hpJEhZ9gIXORtHC/H3zRVpL6NWkEisoQcl1wMfP5VaIGSQTD6jDaRnAx5cVknjnVoWjUuowNzD346+1a5StnZuzEDPCjHr5e9BkYtBOys67SzMcjk8Y9OTTFdVsxcyO5iQAojY5NMXTt53yuDk527OnsKZdrH9DZFwAmOgzigykT3UBkYMvi+oWPIBHoBz+NLsLi3lYx9ysTnHXqPT862R4Co8YIUrlQPP/AHmueba0gv5JQzCdnJGBkAHn8aCJ7NbjZtgWVg21+MBeOTk9T1pkTW5tI4bYLE6hXIX16H3ouVis4Z1iLKqkNjfkbuvxxnNLs5FntzKY/wDNZQpk8iTzgCgXZ93c2pgkWPvAXOCR4QxzkfCrXM0900he4aK3UnaoXlh6nPlWm3sXl8aXKBAxOxE28+jZ5+VPe3EKlgis3d7OvUe9BTSdrQSWzYdFPhB5GD5fI5HyrXcFVt3IAO1TgeXFcqfU7ezzKCNpG0CMdT5/7+FJtNTFysjCAlmIVVyWYjzz7dKDqyxiONtiBUXJ49Tg9PjUNpdvLL3s6mZuoD9AfhUxF7jahQrHncxbIz6CtO4B2yCPc9DQSqgDCoFUdAKgKpLeHGeufOjccZC8ep4qpkQLl5R4ugU9aIjbFu5XkHjPn8Ku+GTJyB19KwtdMchEBUsV6Y6etTbSvI8kOMKFyMdM/GitAnV3EbApuGVIPWiWYbQE3v8Ac/vWSK1ZJUTxsRJuzt4UeYzW9vCAAQnPSgTJI4khymNzYIHOP9/rTd/jKhW46tjipZV3AkDI6HzFL2tGc94WT0I5zQSh/wAxhu//AJx0plINwUkKuoA8mBzn2qY7lZJjHtK4Hn1NA41FTUURhvfth92ii9+2H3aKK1WjKNNBcZUbsg+fJqirHLCiwbREG3LtHI4J4ptiB9AXPq3/AHGrvtt0DquT7cE0FAzTwBo8PjoSevvVxEplLs7MSPq54HypKXDsXAwhB8IPQ0yF1lVuobofagZIpPiXBIHQ+dZ2nWKXyyeWGeSPXFaULY2sckedLlijIdvCsgGd46j/AHiiIj8EhiIHdPyn6im92pYMRkjoTzistg0csCp36ytG2cqentTLicpKkJgZo5OGcNjbRS55YofDcOXbcSqjj4DHnVQ88zmMwlI84DDgAHyIPOfhT4hEQHjUDAwMjkU1CW3ArgZ45ojl3Vvd91NFFtVmAAY9AMYOMDjNTHpcssW2aUISOTHj0xgV0lDOg3rtYe+aEAXcSgXLeX73vQZhpsBj2SbpMHgseaslrBDtJbG3hNxHHv8AGnjaudxC5OcE0t4WkkLO4KYwoAwR8aDJd2t09wZIXVDgAPHwx+9ngioXTri4jIu5grbsgxZ59znjPwFdCNlKAryOmcYqQ4dcrnnjpig5h0mzi8Uid8QPCJG4Hqxplha26qzw2oRS2UYDbu98enpmrT4uJxCOV27pPujoPmfyFMhuDOrYIXjG0dRxminsSBudwgz5f3qpdUBdQB/1McfmaT3TSykbsEDowJIFMW2iDgt43H+o5/KiMxnlkkaNS0o65XAA9vWhLSSSRm3tEjNnAxkj09q2ou0kBVVfLHnU5bccgADoaDMLRN2Aw2r5CmRRBCxznPn51AuEDfVwrfvDnNLmuY/qxgEk5yPOitADZOcAeRFUkfarM6rheQc/n7Vlt3mLbYgqg84J4HNPFsCGDdOnr5VQhLks4WQKxJyjHpj1FJ/zhNl+d7EDZwSCM8n2/pWqK1YOpfbtT6oHp0H5Vo2LnO0Z9ag51urW8S28jiV2lyoVcFV9TjHpW6MLuO1egA3EdfnUpjvHHizxnPT5VKptZjuJz5eQoLVFSaiiMN79sPu0VN99sPu0UVpsV36eoK7uW4P3jTplOwbVHGMDPxpen/sCfFv+405mUtsyCeCR7UGGVkUGVCXYcbPPNCqzykMWgLZIJxkfKtojVD4VHh6YHlS53tnXu5WVvYdfyoIci3Xvp5OEB59aSJl1KwkeDOXQrgjP5fjV5bTvLcx942x1xhuhHp6irWllHYxlLeFV3cnxk/nRHI09Zo5ngtyxQELucFSPfHzrtiLdGu5myOp9aXBZrHcNcSEPO/JbHA9AK0jzHvRVAiou1RgdaFKorMQV55JPX4VbHh+FIkg76FlVjuycF84zz/eiKy6hCg+uvy8R/Af3rK2piR8RI0m04IBzt+S/3psGk20Uu4qXfq24nbk+QHSt6oqDaihR6AYormJ/iMxDIphHwCj59TW6KORS+5upyDnOf7U6iiKqrAYZtx9cUm4lCrtWTY7/AFcDnHn/ALNOY4Fc9oWurxXAAQEScnkDGAMA8jNBrhREJGAsjY3c8mrDAk2LsAx9UdetW8XeDKgjH1s80cAk7RnHX1oADEh4GMdfOlyjYTKCAVU5GOvpVGmIfcFUcAHP98/Gs17atPKq5cktnHQBfPJHyoJE8qqkr53HHhzxnGSK1P8AZl4kL7x5HkiuesEkbFXlyEHC46D4/wB66UClYEVuoHNFc4948ci8IQAEAOSD05OPfpWw2iPEqyeIqPz9aaO7dyMAsvtVldW3AHlTg1UKigETls5JGKupGX5bryD5VYKQWycgngelQoYE5II8uOlBEZBBIYnk9fKpAIJySc/lU0UVVVIJy2QTx7VNTUVERRU1FBhvvth92ii++2H3f70UVr07mwT7z/8AcaGsMXXfxSsuV2sDlsj4mo0z9gT7z/8Aea20CihMofeQAMbfI1UQBZWcHAbquByfXNNooioVsnLZB6DHSoCMJC287cY246VeiggLhi2etQBgk5zny9Kpd3MNlaS3U77IoULu3XAAyaxx6uq2k13fWk+nwxAHdcFOQfPwsfzoN4BycnjPFAGBjPn1qpmiUKTKgDcKSw5q29MMdw8P1uelBWJGRcO+85znGKvVO+i77ue9TvMZ2bhnHwrDqOrvZX0FlDYzXc86PIFjZFAVSoPLEf6hVG7/ADMt9Ujyq9cu0123vZbNYUYJdwyy7n4KbGVSCPXLevlW+O6tpYzJHcROgO0srggH0qC5PJAGTVFRI5SFixnksBxmseo61b2Wly38LJdLEyqVjkB5LBeoz61vWRHZ1V1ZkOGAIJX40FWUbw21icYyDVGkkHhWJ2PXnH9c1KXlrK8iR3MLtF9oFkBKfH0ohvLW4kaKC5hkkQZZUkDFfiBVFBHIVJcAMcEkcgfI01CQvXcOfjWB9ctv8VtLCCSK4a4aRWaOUHuyq55ApWp63NY3zW0Fgbnu7Y3MhEoTCgkcZ6nj1FFdNFGck7iDwSOntVlDDOWyM8cdKyLq1h9Et7mW6igS5QPH3zhCwIz0PxpU2tWtrqclpdSxW8aQJKJZJAoYszDHP3c/OiOjR5Vj1XUk0zSJ9RCd+kKbwqtjcPjWWLWLmG7gt9T0/wCi/STthljmEiFsE7TwCCQDjjHHWg6tFZ49RsZrprWK9gknX60SygsPlXO1btNYWFj38F1azuZY4lHfDaGc8FiM4AGT8BQdmoqsTM0KM5QsVBJQ+En29qvigiipNRUEUVNRVVgvvtx939TRRf8A24+7/eioNel86en3n/7zWzyrHpf/ANen33/7zWzyoK4oqaKIiipqKBF8IjYzieBriIxkPEq7i4xyAPOvIXNhc32kataW9teT6eLdTbRXyHesozwm7xYxjr59K9tRQeJv9PM980hsZk06e0WK3jWw7wwnLbl2dYycg5x5DnittxpN7FqKWUEbzWeoCFryd/IxY3bh6uoUfI16miqPG6fpNymqBL5bkTpfPcCZLdSrgsSMy9cFSFIPwrf2gtWk1yxuHs724t1tp43+iMysGYpgEqwODg+dejooPI2en6zaWtk30NZJbaxuo4on24GWQxI2OM7VwcehrL/g9/dWuqqbW5ZbxLUhZo44y5WQ78KnQBcdefc8V7ijHFB4/WtBu3n1ddPtdkVza2yx92FALpI2ePULtrs9nrS40+GezuYcukpf6Vkf81u53nz3eR+HHHA69FB4uGw1q61H6TdW1wrfRLmGRSIliUtjaE2+Ig46t+XNaH7P3IttLis4VtZE0ua2kkXA2OyJjOOviB6V6yig8pY2N0+p6I40Z7NNOjeKV2ZMcpjw4JJGR19/jU9oNJa+13vZNJnv4JLLuR3UqpsfeTzlhxg+9epooPKw2GqWNy815YnVJLqwht2aNk8DKG3A7iPCSc5H4dKrZaVfaPPbSS6cdRMWmRWjNG6bgwZiw8ZHhwRz8Pl6yig83Po16nYFtJRRLdCDaEVuAc5CgnyA4+VOuba+1qazEto9jBazd+TJIrOzBSFACkjGTkkny9671RUHlrTSr8W+kWD2Cwf4ZKHkut6lZMKQduDnLE85A6nrU2+g3cHZfTLDuUWa3u4pZVDDGBLuY58+K9RUVQVFTRQQaipooIqKmig59/8Abr939TRRf/br939TRUVr0n/69D/1yf8Ae1baxaPzpqf/AOkn/e1baFVooNFEFFFFAUYoooCoqaKoiipooIooooCiiigKKKKAqKmigiiiigKipooIooooIooooIooooIooooOff8A26/d/U0UX/24+7+poqKzUUUVAUUUUBRRRQFFFFAUUUUBRRRQFFFFAUUUUBRRRQFFFFAUUUUBRRRQFFFFAUUUUBRRRQFFFFAUUUUH/9k=" id="444" name="Google Shape;444;p5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45" name="Google Shape;44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8342" y="1023361"/>
            <a:ext cx="3102429" cy="383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3549" y="2798309"/>
            <a:ext cx="3807279" cy="300189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6"/>
          <p:cNvSpPr txBox="1"/>
          <p:nvPr/>
        </p:nvSpPr>
        <p:spPr>
          <a:xfrm>
            <a:off x="6727369" y="5214255"/>
            <a:ext cx="5246914" cy="1545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657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Startup Owner’s Manual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Steve Blank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365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7"/>
          <p:cNvSpPr txBox="1"/>
          <p:nvPr>
            <p:ph type="title"/>
          </p:nvPr>
        </p:nvSpPr>
        <p:spPr>
          <a:xfrm>
            <a:off x="1208315" y="2155378"/>
            <a:ext cx="104502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mbria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QUESTIONS???</a:t>
            </a:r>
            <a:endParaRPr b="1" i="0" sz="36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PLANNING TO FAIL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Traditional startup model is to write a business plan, then execute the plan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016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PLANNING TO FAIL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Traditional startup model is to write a business plan, then execute the plan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7432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“No business plan ever survives its </a:t>
            </a:r>
            <a:br>
              <a:rPr b="1" i="1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en-US" sz="2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first contact with customers”</a:t>
            </a:r>
            <a:endParaRPr/>
          </a:p>
          <a:p>
            <a:pPr indent="-228600" lvl="0" marL="27432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- Steve Blank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1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Startups need to search for a business model rather than execute a business plan</a:t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016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TRADITIONAL MODEL FOR PLANNING A STARTUP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Entrepreneur gets an idea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Entrepreneur builds their idea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Entrepreneur brands their idea</a:t>
            </a:r>
            <a:endParaRPr/>
          </a:p>
          <a:p>
            <a:pPr indent="-2286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Entrepreneurs goes looking for customers</a:t>
            </a:r>
            <a:endParaRPr/>
          </a:p>
          <a:p>
            <a:pPr indent="-5080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2" marL="36576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016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HOW THIS MODEL LOOKS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3657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016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7" name="Google Shape;147;p20"/>
          <p:cNvGrpSpPr/>
          <p:nvPr/>
        </p:nvGrpSpPr>
        <p:grpSpPr>
          <a:xfrm>
            <a:off x="1205367" y="2812406"/>
            <a:ext cx="1648692" cy="803564"/>
            <a:chOff x="512617" y="4849091"/>
            <a:chExt cx="1648692" cy="803564"/>
          </a:xfrm>
        </p:grpSpPr>
        <p:sp>
          <p:nvSpPr>
            <p:cNvPr id="148" name="Google Shape;148;p20"/>
            <p:cNvSpPr/>
            <p:nvPr/>
          </p:nvSpPr>
          <p:spPr>
            <a:xfrm>
              <a:off x="512617" y="4849091"/>
              <a:ext cx="1648691" cy="803564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rgbClr val="7A3B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20"/>
            <p:cNvSpPr txBox="1"/>
            <p:nvPr/>
          </p:nvSpPr>
          <p:spPr>
            <a:xfrm>
              <a:off x="526473" y="5029200"/>
              <a:ext cx="1634836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IDEA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0" name="Google Shape;150;p20"/>
          <p:cNvGrpSpPr/>
          <p:nvPr/>
        </p:nvGrpSpPr>
        <p:grpSpPr>
          <a:xfrm>
            <a:off x="3934709" y="2812401"/>
            <a:ext cx="1648692" cy="803564"/>
            <a:chOff x="512617" y="4849091"/>
            <a:chExt cx="1648692" cy="803564"/>
          </a:xfrm>
        </p:grpSpPr>
        <p:sp>
          <p:nvSpPr>
            <p:cNvPr id="151" name="Google Shape;151;p20"/>
            <p:cNvSpPr/>
            <p:nvPr/>
          </p:nvSpPr>
          <p:spPr>
            <a:xfrm>
              <a:off x="512617" y="4849091"/>
              <a:ext cx="1648691" cy="803564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rgbClr val="7A3B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20"/>
            <p:cNvSpPr txBox="1"/>
            <p:nvPr/>
          </p:nvSpPr>
          <p:spPr>
            <a:xfrm>
              <a:off x="526473" y="5029200"/>
              <a:ext cx="1634836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BUILD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3" name="Google Shape;153;p20"/>
          <p:cNvGrpSpPr/>
          <p:nvPr/>
        </p:nvGrpSpPr>
        <p:grpSpPr>
          <a:xfrm>
            <a:off x="6705623" y="2812396"/>
            <a:ext cx="1648692" cy="803564"/>
            <a:chOff x="512617" y="4849091"/>
            <a:chExt cx="1648692" cy="803564"/>
          </a:xfrm>
        </p:grpSpPr>
        <p:sp>
          <p:nvSpPr>
            <p:cNvPr id="154" name="Google Shape;154;p20"/>
            <p:cNvSpPr/>
            <p:nvPr/>
          </p:nvSpPr>
          <p:spPr>
            <a:xfrm>
              <a:off x="512617" y="4849091"/>
              <a:ext cx="1648691" cy="803564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rgbClr val="7A3B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20"/>
            <p:cNvSpPr txBox="1"/>
            <p:nvPr/>
          </p:nvSpPr>
          <p:spPr>
            <a:xfrm>
              <a:off x="526473" y="5029200"/>
              <a:ext cx="1634836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BRAND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56" name="Google Shape;156;p20"/>
          <p:cNvSpPr/>
          <p:nvPr/>
        </p:nvSpPr>
        <p:spPr>
          <a:xfrm>
            <a:off x="9393405" y="2812391"/>
            <a:ext cx="1648691" cy="803564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9296420" y="2992500"/>
            <a:ext cx="18426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CUSTOMER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3020313" y="3061783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5763510" y="3061782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8520551" y="3061763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0"/>
          <p:cNvSpPr/>
          <p:nvPr/>
        </p:nvSpPr>
        <p:spPr>
          <a:xfrm rot="10800000">
            <a:off x="1828800" y="3740727"/>
            <a:ext cx="8534400" cy="637309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HOW THIS MODEL LOOKS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3657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457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016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9" name="Google Shape;169;p21"/>
          <p:cNvGrpSpPr/>
          <p:nvPr/>
        </p:nvGrpSpPr>
        <p:grpSpPr>
          <a:xfrm>
            <a:off x="1205367" y="2812406"/>
            <a:ext cx="1648692" cy="803564"/>
            <a:chOff x="512617" y="4849091"/>
            <a:chExt cx="1648692" cy="803564"/>
          </a:xfrm>
        </p:grpSpPr>
        <p:sp>
          <p:nvSpPr>
            <p:cNvPr id="170" name="Google Shape;170;p21"/>
            <p:cNvSpPr/>
            <p:nvPr/>
          </p:nvSpPr>
          <p:spPr>
            <a:xfrm>
              <a:off x="512617" y="4849091"/>
              <a:ext cx="1648691" cy="803564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rgbClr val="7A3B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21"/>
            <p:cNvSpPr txBox="1"/>
            <p:nvPr/>
          </p:nvSpPr>
          <p:spPr>
            <a:xfrm>
              <a:off x="526473" y="5029200"/>
              <a:ext cx="1634836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IDEA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2" name="Google Shape;172;p21"/>
          <p:cNvGrpSpPr/>
          <p:nvPr/>
        </p:nvGrpSpPr>
        <p:grpSpPr>
          <a:xfrm>
            <a:off x="3934709" y="2812401"/>
            <a:ext cx="1648692" cy="803564"/>
            <a:chOff x="512617" y="4849091"/>
            <a:chExt cx="1648692" cy="803564"/>
          </a:xfrm>
        </p:grpSpPr>
        <p:sp>
          <p:nvSpPr>
            <p:cNvPr id="173" name="Google Shape;173;p21"/>
            <p:cNvSpPr/>
            <p:nvPr/>
          </p:nvSpPr>
          <p:spPr>
            <a:xfrm>
              <a:off x="512617" y="4849091"/>
              <a:ext cx="1648691" cy="803564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rgbClr val="7A3B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21"/>
            <p:cNvSpPr txBox="1"/>
            <p:nvPr/>
          </p:nvSpPr>
          <p:spPr>
            <a:xfrm>
              <a:off x="526473" y="5029200"/>
              <a:ext cx="1634836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BUILD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5" name="Google Shape;175;p21"/>
          <p:cNvGrpSpPr/>
          <p:nvPr/>
        </p:nvGrpSpPr>
        <p:grpSpPr>
          <a:xfrm>
            <a:off x="6705623" y="2812396"/>
            <a:ext cx="1648692" cy="803564"/>
            <a:chOff x="512617" y="4849091"/>
            <a:chExt cx="1648692" cy="803564"/>
          </a:xfrm>
        </p:grpSpPr>
        <p:sp>
          <p:nvSpPr>
            <p:cNvPr id="176" name="Google Shape;176;p21"/>
            <p:cNvSpPr/>
            <p:nvPr/>
          </p:nvSpPr>
          <p:spPr>
            <a:xfrm>
              <a:off x="512617" y="4849091"/>
              <a:ext cx="1648691" cy="803564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rgbClr val="7A3B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21"/>
            <p:cNvSpPr txBox="1"/>
            <p:nvPr/>
          </p:nvSpPr>
          <p:spPr>
            <a:xfrm>
              <a:off x="526473" y="5029200"/>
              <a:ext cx="1634836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BRAND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8" name="Google Shape;178;p21"/>
          <p:cNvSpPr/>
          <p:nvPr/>
        </p:nvSpPr>
        <p:spPr>
          <a:xfrm>
            <a:off x="9393405" y="2812391"/>
            <a:ext cx="1648691" cy="803564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9296420" y="2992500"/>
            <a:ext cx="18426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CUSTOMER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3020313" y="3061783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5763510" y="3061782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8520551" y="3061763"/>
            <a:ext cx="720437" cy="3325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7A3B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21"/>
          <p:cNvSpPr/>
          <p:nvPr/>
        </p:nvSpPr>
        <p:spPr>
          <a:xfrm rot="10800000">
            <a:off x="1828800" y="3740727"/>
            <a:ext cx="8534400" cy="637309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2757056" y="4932259"/>
            <a:ext cx="67333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Startup Loop of Despair</a:t>
            </a:r>
            <a:endParaRPr b="1" i="1"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Red Line Business 16x9">
  <a:themeElements>
    <a:clrScheme name="RedLineBusiness_16x9">
      <a:dk1>
        <a:srgbClr val="514A40"/>
      </a:dk1>
      <a:lt1>
        <a:srgbClr val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RedLineBusiness_16x9">
      <a:dk1>
        <a:srgbClr val="514A40"/>
      </a:dk1>
      <a:lt1>
        <a:srgbClr val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