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65" r:id="rId4"/>
    <p:sldId id="266" r:id="rId5"/>
    <p:sldId id="257" r:id="rId6"/>
    <p:sldId id="258" r:id="rId7"/>
    <p:sldId id="260" r:id="rId8"/>
    <p:sldId id="259" r:id="rId9"/>
    <p:sldId id="264" r:id="rId10"/>
    <p:sldId id="261" r:id="rId11"/>
    <p:sldId id="262" r:id="rId12"/>
    <p:sldId id="263" r:id="rId13"/>
    <p:sldId id="273" r:id="rId14"/>
    <p:sldId id="268" r:id="rId15"/>
    <p:sldId id="267" r:id="rId16"/>
    <p:sldId id="269" r:id="rId17"/>
    <p:sldId id="276" r:id="rId18"/>
    <p:sldId id="275" r:id="rId19"/>
    <p:sldId id="27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6/21/2019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6/21/2019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SMUFa5amPK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hLCeTbw8NpQ"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hipaajournal.com/what-are-the-penalties-for-hipaa-violations-7096/" TargetMode="External"/><Relationship Id="rId2" Type="http://schemas.openxmlformats.org/officeDocument/2006/relationships/hyperlink" Target="https://www.youtube.com/watch?v=EwyeuHi47I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oxZA-OKKRz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sjlcY9clbO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V3954seCf_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epts.washington.edu/bhdept/ethics-medicine/bioethics-topics/detail/5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1"/>
            <a:ext cx="8825658" cy="1761226"/>
          </a:xfrm>
        </p:spPr>
        <p:txBody>
          <a:bodyPr/>
          <a:lstStyle/>
          <a:p>
            <a:r>
              <a:rPr lang="en-US" dirty="0"/>
              <a:t>Patient Confidentiality and Privacy </a:t>
            </a:r>
          </a:p>
        </p:txBody>
      </p:sp>
      <p:sp>
        <p:nvSpPr>
          <p:cNvPr id="3" name="Subtitle 2"/>
          <p:cNvSpPr>
            <a:spLocks noGrp="1"/>
          </p:cNvSpPr>
          <p:nvPr>
            <p:ph type="subTitle" idx="1"/>
          </p:nvPr>
        </p:nvSpPr>
        <p:spPr>
          <a:xfrm>
            <a:off x="1154955" y="3666227"/>
            <a:ext cx="8825658" cy="2596550"/>
          </a:xfrm>
        </p:spPr>
        <p:txBody>
          <a:bodyPr>
            <a:normAutofit/>
          </a:bodyPr>
          <a:lstStyle/>
          <a:p>
            <a:endParaRPr lang="en-US" dirty="0">
              <a:solidFill>
                <a:schemeClr val="tx1"/>
              </a:solidFill>
            </a:endParaRPr>
          </a:p>
        </p:txBody>
      </p:sp>
    </p:spTree>
    <p:extLst>
      <p:ext uri="{BB962C8B-B14F-4D97-AF65-F5344CB8AC3E}">
        <p14:creationId xmlns:p14="http://schemas.microsoft.com/office/powerpoint/2010/main" val="521718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F7410-5FAE-4221-92CD-D82365A15CF4}"/>
              </a:ext>
            </a:extLst>
          </p:cNvPr>
          <p:cNvSpPr>
            <a:spLocks noGrp="1"/>
          </p:cNvSpPr>
          <p:nvPr>
            <p:ph type="title"/>
          </p:nvPr>
        </p:nvSpPr>
        <p:spPr/>
        <p:txBody>
          <a:bodyPr/>
          <a:lstStyle/>
          <a:p>
            <a:r>
              <a:rPr lang="en-US" dirty="0"/>
              <a:t>Legal Protection of Patient Information is Required through HIPAA</a:t>
            </a:r>
          </a:p>
        </p:txBody>
      </p:sp>
      <p:sp>
        <p:nvSpPr>
          <p:cNvPr id="3" name="Content Placeholder 2">
            <a:extLst>
              <a:ext uri="{FF2B5EF4-FFF2-40B4-BE49-F238E27FC236}">
                <a16:creationId xmlns:a16="http://schemas.microsoft.com/office/drawing/2014/main" id="{0F3265BC-9C50-4A3E-BF6E-DDBFF3A56BF6}"/>
              </a:ext>
            </a:extLst>
          </p:cNvPr>
          <p:cNvSpPr>
            <a:spLocks noGrp="1"/>
          </p:cNvSpPr>
          <p:nvPr>
            <p:ph idx="1"/>
          </p:nvPr>
        </p:nvSpPr>
        <p:spPr>
          <a:xfrm>
            <a:off x="1103312" y="1695636"/>
            <a:ext cx="8946541" cy="4971494"/>
          </a:xfrm>
        </p:spPr>
        <p:txBody>
          <a:bodyPr>
            <a:normAutofit fontScale="92500" lnSpcReduction="10000"/>
          </a:bodyPr>
          <a:lstStyle/>
          <a:p>
            <a:endParaRPr lang="en-US" dirty="0"/>
          </a:p>
          <a:p>
            <a:endParaRPr lang="en-US" dirty="0"/>
          </a:p>
          <a:p>
            <a:r>
              <a:rPr lang="en-US" sz="2400" dirty="0"/>
              <a:t>HIPAA = Health Information Portability and Accountability Act (1997)</a:t>
            </a:r>
          </a:p>
          <a:p>
            <a:r>
              <a:rPr lang="en-US" sz="2400" dirty="0"/>
              <a:t>Allows for appropriate discussion about the patient ONLY among health care professionals who are involved in the care of the patient.</a:t>
            </a:r>
          </a:p>
          <a:p>
            <a:r>
              <a:rPr lang="en-US" sz="2400" dirty="0"/>
              <a:t>Confidentiality includes anything about the patient, their current/past/future health or mental health conditions, their insurance (or lack of) where they live, what they do.  Virtually anything that can identify the patient to other people.</a:t>
            </a:r>
          </a:p>
          <a:p>
            <a:r>
              <a:rPr lang="en-US" sz="2400" dirty="0"/>
              <a:t>In accordance with the Health Information Portability and Accountability Act of 1997 (HIPAA), institutions are required to have policies to protect the privacy of patients’ electronic information, including procedures for computer access and security.</a:t>
            </a:r>
          </a:p>
          <a:p>
            <a:endParaRPr lang="en-US" dirty="0"/>
          </a:p>
        </p:txBody>
      </p:sp>
      <p:pic>
        <p:nvPicPr>
          <p:cNvPr id="5" name="Picture 4">
            <a:extLst>
              <a:ext uri="{FF2B5EF4-FFF2-40B4-BE49-F238E27FC236}">
                <a16:creationId xmlns:a16="http://schemas.microsoft.com/office/drawing/2014/main" id="{9E8A10D5-266B-4156-AA14-EB6A6576ED09}"/>
              </a:ext>
            </a:extLst>
          </p:cNvPr>
          <p:cNvPicPr>
            <a:picLocks noChangeAspect="1"/>
          </p:cNvPicPr>
          <p:nvPr/>
        </p:nvPicPr>
        <p:blipFill>
          <a:blip r:embed="rId2"/>
          <a:stretch>
            <a:fillRect/>
          </a:stretch>
        </p:blipFill>
        <p:spPr>
          <a:xfrm>
            <a:off x="9887062" y="0"/>
            <a:ext cx="2304937" cy="2476870"/>
          </a:xfrm>
          <a:prstGeom prst="rect">
            <a:avLst/>
          </a:prstGeom>
        </p:spPr>
      </p:pic>
    </p:spTree>
    <p:extLst>
      <p:ext uri="{BB962C8B-B14F-4D97-AF65-F5344CB8AC3E}">
        <p14:creationId xmlns:p14="http://schemas.microsoft.com/office/powerpoint/2010/main" val="4203121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DC4EB-0AED-40C2-8D52-1FBAA6EA708D}"/>
              </a:ext>
            </a:extLst>
          </p:cNvPr>
          <p:cNvSpPr>
            <a:spLocks noGrp="1"/>
          </p:cNvSpPr>
          <p:nvPr>
            <p:ph type="title"/>
          </p:nvPr>
        </p:nvSpPr>
        <p:spPr/>
        <p:txBody>
          <a:bodyPr/>
          <a:lstStyle/>
          <a:p>
            <a:r>
              <a:rPr lang="en-US" dirty="0"/>
              <a:t>Confidentiality Breach</a:t>
            </a:r>
          </a:p>
        </p:txBody>
      </p:sp>
      <p:sp>
        <p:nvSpPr>
          <p:cNvPr id="10" name="Content Placeholder 9">
            <a:extLst>
              <a:ext uri="{FF2B5EF4-FFF2-40B4-BE49-F238E27FC236}">
                <a16:creationId xmlns:a16="http://schemas.microsoft.com/office/drawing/2014/main" id="{1FB69A77-C78C-4482-AA32-33C5D2272CC2}"/>
              </a:ext>
            </a:extLst>
          </p:cNvPr>
          <p:cNvSpPr>
            <a:spLocks noGrp="1"/>
          </p:cNvSpPr>
          <p:nvPr>
            <p:ph idx="1"/>
          </p:nvPr>
        </p:nvSpPr>
        <p:spPr/>
        <p:txBody>
          <a:bodyPr>
            <a:normAutofit lnSpcReduction="10000"/>
          </a:bodyPr>
          <a:lstStyle/>
          <a:p>
            <a:r>
              <a:rPr lang="en-US" sz="2400" dirty="0"/>
              <a:t>A breach of patient confidentiality occurs when the patient’s personal information, without permission, is disclosed to a third party who is not involved with the patient’s care.</a:t>
            </a:r>
          </a:p>
          <a:p>
            <a:endParaRPr lang="en-US" sz="2400" dirty="0"/>
          </a:p>
          <a:p>
            <a:r>
              <a:rPr lang="en-US" sz="2400" dirty="0"/>
              <a:t>The disclosure can be oral or written.  It can be by phone, email, even in the hospital elevator.  Health care providers should not discuss patients in public areas where others may hear.</a:t>
            </a:r>
          </a:p>
          <a:p>
            <a:endParaRPr lang="en-US" sz="2400" dirty="0"/>
          </a:p>
          <a:p>
            <a:r>
              <a:rPr lang="en-US" sz="2400" dirty="0"/>
              <a:t>Accessing medical records without a need to know for the care of the patient, without permission, is also a breach.</a:t>
            </a:r>
          </a:p>
        </p:txBody>
      </p:sp>
    </p:spTree>
    <p:extLst>
      <p:ext uri="{BB962C8B-B14F-4D97-AF65-F5344CB8AC3E}">
        <p14:creationId xmlns:p14="http://schemas.microsoft.com/office/powerpoint/2010/main" val="1839812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C321F-60BA-4129-B2DC-5862806D2CE6}"/>
              </a:ext>
            </a:extLst>
          </p:cNvPr>
          <p:cNvSpPr>
            <a:spLocks noGrp="1"/>
          </p:cNvSpPr>
          <p:nvPr>
            <p:ph type="title"/>
          </p:nvPr>
        </p:nvSpPr>
        <p:spPr/>
        <p:txBody>
          <a:bodyPr/>
          <a:lstStyle/>
          <a:p>
            <a:r>
              <a:rPr lang="en-US" dirty="0"/>
              <a:t>Watch:  Electronic Health Records: Privacy and Security</a:t>
            </a:r>
          </a:p>
        </p:txBody>
      </p:sp>
      <p:sp>
        <p:nvSpPr>
          <p:cNvPr id="6" name="Content Placeholder 5">
            <a:extLst>
              <a:ext uri="{FF2B5EF4-FFF2-40B4-BE49-F238E27FC236}">
                <a16:creationId xmlns:a16="http://schemas.microsoft.com/office/drawing/2014/main" id="{5662AE1E-3E30-4ACD-880F-84D8EACEF586}"/>
              </a:ext>
            </a:extLst>
          </p:cNvPr>
          <p:cNvSpPr>
            <a:spLocks noGrp="1"/>
          </p:cNvSpPr>
          <p:nvPr>
            <p:ph idx="1"/>
          </p:nvPr>
        </p:nvSpPr>
        <p:spPr>
          <a:xfrm>
            <a:off x="1103312" y="2052918"/>
            <a:ext cx="8946541" cy="4195481"/>
          </a:xfrm>
        </p:spPr>
        <p:txBody>
          <a:bodyPr/>
          <a:lstStyle/>
          <a:p>
            <a:r>
              <a:rPr lang="en-US" dirty="0">
                <a:hlinkClick r:id="rId2"/>
              </a:rPr>
              <a:t>https://www.youtube.com/watch?v=SMUFa5amPKs</a:t>
            </a:r>
            <a:r>
              <a:rPr lang="en-US" dirty="0"/>
              <a:t> </a:t>
            </a:r>
          </a:p>
          <a:p>
            <a:r>
              <a:rPr lang="en-US" dirty="0"/>
              <a:t>2 minutes</a:t>
            </a:r>
          </a:p>
          <a:p>
            <a:endParaRPr lang="en-US" dirty="0"/>
          </a:p>
          <a:p>
            <a:endParaRPr lang="en-US" dirty="0"/>
          </a:p>
          <a:p>
            <a:endParaRPr lang="en-US" dirty="0"/>
          </a:p>
          <a:p>
            <a:r>
              <a:rPr lang="en-US" dirty="0"/>
              <a:t>Discussion:  What does HIPAA stand for?</a:t>
            </a:r>
          </a:p>
          <a:p>
            <a:r>
              <a:rPr lang="en-US" dirty="0"/>
              <a:t>Discussion:  Why is HIPAA important to us?</a:t>
            </a:r>
          </a:p>
          <a:p>
            <a:endParaRPr lang="en-US" dirty="0"/>
          </a:p>
          <a:p>
            <a:pPr marL="0" indent="0">
              <a:buNone/>
            </a:pPr>
            <a:endParaRPr lang="en-US" dirty="0"/>
          </a:p>
        </p:txBody>
      </p:sp>
      <p:pic>
        <p:nvPicPr>
          <p:cNvPr id="7" name="Picture 6">
            <a:extLst>
              <a:ext uri="{FF2B5EF4-FFF2-40B4-BE49-F238E27FC236}">
                <a16:creationId xmlns:a16="http://schemas.microsoft.com/office/drawing/2014/main" id="{7BDD0466-725A-4C20-B5C5-7BD2E787E9A3}"/>
              </a:ext>
            </a:extLst>
          </p:cNvPr>
          <p:cNvPicPr>
            <a:picLocks noChangeAspect="1"/>
          </p:cNvPicPr>
          <p:nvPr/>
        </p:nvPicPr>
        <p:blipFill>
          <a:blip r:embed="rId3"/>
          <a:stretch>
            <a:fillRect/>
          </a:stretch>
        </p:blipFill>
        <p:spPr>
          <a:xfrm>
            <a:off x="8602053" y="3947832"/>
            <a:ext cx="2895600" cy="2457450"/>
          </a:xfrm>
          <a:prstGeom prst="rect">
            <a:avLst/>
          </a:prstGeom>
        </p:spPr>
      </p:pic>
    </p:spTree>
    <p:extLst>
      <p:ext uri="{BB962C8B-B14F-4D97-AF65-F5344CB8AC3E}">
        <p14:creationId xmlns:p14="http://schemas.microsoft.com/office/powerpoint/2010/main" val="3501620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DA0B1-24FD-49BC-A040-F0AB8DA8FC50}"/>
              </a:ext>
            </a:extLst>
          </p:cNvPr>
          <p:cNvSpPr>
            <a:spLocks noGrp="1"/>
          </p:cNvSpPr>
          <p:nvPr>
            <p:ph type="title"/>
          </p:nvPr>
        </p:nvSpPr>
        <p:spPr/>
        <p:txBody>
          <a:bodyPr/>
          <a:lstStyle/>
          <a:p>
            <a:r>
              <a:rPr lang="en-US" dirty="0"/>
              <a:t>Watch:  HIPAA Breach Notification</a:t>
            </a:r>
          </a:p>
        </p:txBody>
      </p:sp>
      <p:sp>
        <p:nvSpPr>
          <p:cNvPr id="3" name="Content Placeholder 2">
            <a:extLst>
              <a:ext uri="{FF2B5EF4-FFF2-40B4-BE49-F238E27FC236}">
                <a16:creationId xmlns:a16="http://schemas.microsoft.com/office/drawing/2014/main" id="{77DAD50E-0487-400A-9DA3-C9DA06029A50}"/>
              </a:ext>
            </a:extLst>
          </p:cNvPr>
          <p:cNvSpPr>
            <a:spLocks noGrp="1"/>
          </p:cNvSpPr>
          <p:nvPr>
            <p:ph idx="1"/>
          </p:nvPr>
        </p:nvSpPr>
        <p:spPr/>
        <p:txBody>
          <a:bodyPr/>
          <a:lstStyle/>
          <a:p>
            <a:r>
              <a:rPr lang="en-US" dirty="0">
                <a:hlinkClick r:id="rId2"/>
              </a:rPr>
              <a:t>https://www.youtube.com/watch?v=hLCeTbw8NpQ</a:t>
            </a:r>
            <a:r>
              <a:rPr lang="en-US" dirty="0"/>
              <a:t> </a:t>
            </a:r>
          </a:p>
          <a:p>
            <a:r>
              <a:rPr lang="en-US" dirty="0"/>
              <a:t>4 minutes</a:t>
            </a:r>
          </a:p>
          <a:p>
            <a:endParaRPr lang="en-US" dirty="0"/>
          </a:p>
          <a:p>
            <a:endParaRPr lang="en-US" dirty="0"/>
          </a:p>
          <a:p>
            <a:endParaRPr lang="en-US" dirty="0"/>
          </a:p>
          <a:p>
            <a:r>
              <a:rPr lang="en-US" dirty="0"/>
              <a:t>Discussion:  Who is notified when a breach occurs?</a:t>
            </a:r>
          </a:p>
        </p:txBody>
      </p:sp>
      <p:pic>
        <p:nvPicPr>
          <p:cNvPr id="4" name="Picture 3">
            <a:extLst>
              <a:ext uri="{FF2B5EF4-FFF2-40B4-BE49-F238E27FC236}">
                <a16:creationId xmlns:a16="http://schemas.microsoft.com/office/drawing/2014/main" id="{1F9A5419-502F-433C-B5E9-338B56F21D19}"/>
              </a:ext>
            </a:extLst>
          </p:cNvPr>
          <p:cNvPicPr>
            <a:picLocks noChangeAspect="1"/>
          </p:cNvPicPr>
          <p:nvPr/>
        </p:nvPicPr>
        <p:blipFill>
          <a:blip r:embed="rId3"/>
          <a:stretch>
            <a:fillRect/>
          </a:stretch>
        </p:blipFill>
        <p:spPr>
          <a:xfrm>
            <a:off x="8978561" y="3280728"/>
            <a:ext cx="2952750" cy="3448050"/>
          </a:xfrm>
          <a:prstGeom prst="rect">
            <a:avLst/>
          </a:prstGeom>
        </p:spPr>
      </p:pic>
    </p:spTree>
    <p:extLst>
      <p:ext uri="{BB962C8B-B14F-4D97-AF65-F5344CB8AC3E}">
        <p14:creationId xmlns:p14="http://schemas.microsoft.com/office/powerpoint/2010/main" val="623982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C6C8A-4ABB-4EDD-8A98-6FC2FF22F3AB}"/>
              </a:ext>
            </a:extLst>
          </p:cNvPr>
          <p:cNvSpPr>
            <a:spLocks noGrp="1"/>
          </p:cNvSpPr>
          <p:nvPr>
            <p:ph type="title"/>
          </p:nvPr>
        </p:nvSpPr>
        <p:spPr/>
        <p:txBody>
          <a:bodyPr/>
          <a:lstStyle/>
          <a:p>
            <a:r>
              <a:rPr lang="en-US" dirty="0"/>
              <a:t>What happens when confidentiality is breached?</a:t>
            </a:r>
          </a:p>
        </p:txBody>
      </p:sp>
      <p:sp>
        <p:nvSpPr>
          <p:cNvPr id="3" name="Content Placeholder 2">
            <a:extLst>
              <a:ext uri="{FF2B5EF4-FFF2-40B4-BE49-F238E27FC236}">
                <a16:creationId xmlns:a16="http://schemas.microsoft.com/office/drawing/2014/main" id="{C789FC68-FB85-4935-A797-BA29CBF366E7}"/>
              </a:ext>
            </a:extLst>
          </p:cNvPr>
          <p:cNvSpPr>
            <a:spLocks noGrp="1"/>
          </p:cNvSpPr>
          <p:nvPr>
            <p:ph idx="1"/>
          </p:nvPr>
        </p:nvSpPr>
        <p:spPr/>
        <p:txBody>
          <a:bodyPr>
            <a:normAutofit/>
          </a:bodyPr>
          <a:lstStyle/>
          <a:p>
            <a:r>
              <a:rPr lang="en-US" sz="2400" dirty="0"/>
              <a:t>Health care professionals can lose their jobs.  It’s that serious.</a:t>
            </a:r>
          </a:p>
          <a:p>
            <a:endParaRPr lang="en-US" sz="2400" dirty="0"/>
          </a:p>
          <a:p>
            <a:r>
              <a:rPr lang="en-US" sz="2400" dirty="0"/>
              <a:t>Health care institutions will pay fines. Penalties for HIPAA violations can be issued by the US Department of Health and Human Services’ Office for Civil Rights (OCR) and state attorneys general. </a:t>
            </a:r>
          </a:p>
          <a:p>
            <a:endParaRPr lang="en-US" sz="2400" dirty="0"/>
          </a:p>
          <a:p>
            <a:r>
              <a:rPr lang="en-US" sz="2400" dirty="0"/>
              <a:t>Watch:  </a:t>
            </a:r>
            <a:r>
              <a:rPr lang="en-US" dirty="0"/>
              <a:t>HIPAA -- It Was an Innocent Mistake. Is it Also a HIPAA Breach?</a:t>
            </a:r>
          </a:p>
          <a:p>
            <a:pPr marL="0" indent="0" algn="ctr">
              <a:buNone/>
            </a:pPr>
            <a:r>
              <a:rPr lang="en-US" sz="2400" dirty="0">
                <a:hlinkClick r:id="rId2"/>
              </a:rPr>
              <a:t>https://www.youtube.com/watch?v=EwyeuHi47IY</a:t>
            </a:r>
            <a:r>
              <a:rPr lang="en-US" sz="2400" dirty="0"/>
              <a:t> 2 minutes</a:t>
            </a:r>
          </a:p>
        </p:txBody>
      </p:sp>
      <p:sp>
        <p:nvSpPr>
          <p:cNvPr id="4" name="Rectangle 3">
            <a:extLst>
              <a:ext uri="{FF2B5EF4-FFF2-40B4-BE49-F238E27FC236}">
                <a16:creationId xmlns:a16="http://schemas.microsoft.com/office/drawing/2014/main" id="{9874E49A-7D04-4C05-853B-C35986E10918}"/>
              </a:ext>
            </a:extLst>
          </p:cNvPr>
          <p:cNvSpPr/>
          <p:nvPr/>
        </p:nvSpPr>
        <p:spPr>
          <a:xfrm>
            <a:off x="2300472" y="5928934"/>
            <a:ext cx="6096000" cy="246221"/>
          </a:xfrm>
          <a:prstGeom prst="rect">
            <a:avLst/>
          </a:prstGeom>
        </p:spPr>
        <p:txBody>
          <a:bodyPr>
            <a:spAutoFit/>
          </a:bodyPr>
          <a:lstStyle/>
          <a:p>
            <a:r>
              <a:rPr lang="en-US" sz="1000" dirty="0">
                <a:hlinkClick r:id="rId3"/>
              </a:rPr>
              <a:t>https://www.hipaajournal.com/what-are-the-penalties-for-hipaa-violations-7096/</a:t>
            </a:r>
            <a:r>
              <a:rPr lang="en-US" sz="1000" dirty="0"/>
              <a:t> </a:t>
            </a:r>
          </a:p>
        </p:txBody>
      </p:sp>
    </p:spTree>
    <p:extLst>
      <p:ext uri="{BB962C8B-B14F-4D97-AF65-F5344CB8AC3E}">
        <p14:creationId xmlns:p14="http://schemas.microsoft.com/office/powerpoint/2010/main" val="2421405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2ED1-092B-489D-BA2E-EB00BEBF82D2}"/>
              </a:ext>
            </a:extLst>
          </p:cNvPr>
          <p:cNvSpPr>
            <a:spLocks noGrp="1"/>
          </p:cNvSpPr>
          <p:nvPr>
            <p:ph type="title"/>
          </p:nvPr>
        </p:nvSpPr>
        <p:spPr/>
        <p:txBody>
          <a:bodyPr/>
          <a:lstStyle/>
          <a:p>
            <a:r>
              <a:rPr lang="en-US" dirty="0"/>
              <a:t>The four categories used for the penalty structure are as follows:</a:t>
            </a:r>
            <a:br>
              <a:rPr lang="en-US" dirty="0"/>
            </a:br>
            <a:endParaRPr lang="en-US" dirty="0"/>
          </a:p>
        </p:txBody>
      </p:sp>
      <p:sp>
        <p:nvSpPr>
          <p:cNvPr id="3" name="Content Placeholder 2">
            <a:extLst>
              <a:ext uri="{FF2B5EF4-FFF2-40B4-BE49-F238E27FC236}">
                <a16:creationId xmlns:a16="http://schemas.microsoft.com/office/drawing/2014/main" id="{A582EF0B-0F02-4A36-9A17-92AA9A4EE5C6}"/>
              </a:ext>
            </a:extLst>
          </p:cNvPr>
          <p:cNvSpPr>
            <a:spLocks noGrp="1"/>
          </p:cNvSpPr>
          <p:nvPr>
            <p:ph idx="1"/>
          </p:nvPr>
        </p:nvSpPr>
        <p:spPr/>
        <p:txBody>
          <a:bodyPr>
            <a:normAutofit/>
          </a:bodyPr>
          <a:lstStyle/>
          <a:p>
            <a:endParaRPr lang="en-US" dirty="0"/>
          </a:p>
          <a:p>
            <a:r>
              <a:rPr lang="en-US" dirty="0"/>
              <a:t>Tier 1: A violation that the covered entity was unaware of and could not have realistically avoided, had a reasonable amount of care had been taken to abide by HIPAA Rules</a:t>
            </a:r>
          </a:p>
          <a:p>
            <a:r>
              <a:rPr lang="en-US" dirty="0"/>
              <a:t>Tier 2: A violation that the covered entity should have been aware of but could not have avoided even with a reasonable amount of care. (but falling short of willful neglect of HIPAA Rules)</a:t>
            </a:r>
          </a:p>
          <a:p>
            <a:r>
              <a:rPr lang="en-US" dirty="0"/>
              <a:t>Tier 3: A violation suffered as a direct result of “willful neglect” of HIPAA Rules, in cases where an attempt has been made to correct the violation</a:t>
            </a:r>
          </a:p>
          <a:p>
            <a:r>
              <a:rPr lang="en-US" dirty="0"/>
              <a:t>Tier 4: A violation of HIPAA Rules constituting willful neglect, where no attempt has been made to correct the violation</a:t>
            </a:r>
          </a:p>
        </p:txBody>
      </p:sp>
      <p:pic>
        <p:nvPicPr>
          <p:cNvPr id="4" name="Picture 3">
            <a:extLst>
              <a:ext uri="{FF2B5EF4-FFF2-40B4-BE49-F238E27FC236}">
                <a16:creationId xmlns:a16="http://schemas.microsoft.com/office/drawing/2014/main" id="{CFDFB96D-F21B-4766-875A-C1928824B057}"/>
              </a:ext>
            </a:extLst>
          </p:cNvPr>
          <p:cNvPicPr>
            <a:picLocks noChangeAspect="1"/>
          </p:cNvPicPr>
          <p:nvPr/>
        </p:nvPicPr>
        <p:blipFill>
          <a:blip r:embed="rId2"/>
          <a:stretch>
            <a:fillRect/>
          </a:stretch>
        </p:blipFill>
        <p:spPr>
          <a:xfrm>
            <a:off x="5746547" y="6248399"/>
            <a:ext cx="6096528" cy="274344"/>
          </a:xfrm>
          <a:prstGeom prst="rect">
            <a:avLst/>
          </a:prstGeom>
        </p:spPr>
      </p:pic>
    </p:spTree>
    <p:extLst>
      <p:ext uri="{BB962C8B-B14F-4D97-AF65-F5344CB8AC3E}">
        <p14:creationId xmlns:p14="http://schemas.microsoft.com/office/powerpoint/2010/main" val="2314748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95DC3B-458C-433D-855B-2C6D890688E4}"/>
              </a:ext>
            </a:extLst>
          </p:cNvPr>
          <p:cNvSpPr>
            <a:spLocks noGrp="1"/>
          </p:cNvSpPr>
          <p:nvPr>
            <p:ph idx="1"/>
          </p:nvPr>
        </p:nvSpPr>
        <p:spPr>
          <a:xfrm>
            <a:off x="1103312" y="381740"/>
            <a:ext cx="8946541" cy="5866659"/>
          </a:xfrm>
        </p:spPr>
        <p:txBody>
          <a:bodyPr>
            <a:normAutofit/>
          </a:bodyPr>
          <a:lstStyle/>
          <a:p>
            <a:pPr marL="0" indent="0">
              <a:buNone/>
            </a:pPr>
            <a:r>
              <a:rPr lang="en-US" dirty="0"/>
              <a:t>Each category of violation carries a separate HIPAA penalty. It is up to OCR to determine a financial penalty within the appropriate range. OCR considers a number of factors when determining penalties, such as the length of time a violation was allowed to persist, the number of people affected and the nature of the data exposed. An organization´s willingness to assist with an OCR investigation is also taken into account. The general factors that can affect the level of financial penalty also include prior history, the organization’s financial condition and the level of harm caused by the violation.</a:t>
            </a:r>
          </a:p>
          <a:p>
            <a:endParaRPr lang="en-US" dirty="0"/>
          </a:p>
          <a:p>
            <a:r>
              <a:rPr lang="en-US" dirty="0"/>
              <a:t>Tier 1: Minimum fine of $100 per violation up to $50,000</a:t>
            </a:r>
          </a:p>
          <a:p>
            <a:r>
              <a:rPr lang="en-US" dirty="0"/>
              <a:t>Tier 2: Minimum fine of $1,000 per violation up to $50,000</a:t>
            </a:r>
          </a:p>
          <a:p>
            <a:r>
              <a:rPr lang="en-US" dirty="0"/>
              <a:t>Tier 3: Minimum fine of $10,000 per violation up to $50,000</a:t>
            </a:r>
          </a:p>
          <a:p>
            <a:r>
              <a:rPr lang="en-US" dirty="0"/>
              <a:t>Tier 4: Minimum fine of $50,000 per violation</a:t>
            </a:r>
          </a:p>
        </p:txBody>
      </p:sp>
      <p:pic>
        <p:nvPicPr>
          <p:cNvPr id="4" name="Picture 3">
            <a:extLst>
              <a:ext uri="{FF2B5EF4-FFF2-40B4-BE49-F238E27FC236}">
                <a16:creationId xmlns:a16="http://schemas.microsoft.com/office/drawing/2014/main" id="{69736D26-4D56-427E-93FC-814B83E93F0A}"/>
              </a:ext>
            </a:extLst>
          </p:cNvPr>
          <p:cNvPicPr>
            <a:picLocks noChangeAspect="1"/>
          </p:cNvPicPr>
          <p:nvPr/>
        </p:nvPicPr>
        <p:blipFill>
          <a:blip r:embed="rId2"/>
          <a:stretch>
            <a:fillRect/>
          </a:stretch>
        </p:blipFill>
        <p:spPr>
          <a:xfrm>
            <a:off x="7776839" y="2974018"/>
            <a:ext cx="3668476" cy="3777449"/>
          </a:xfrm>
          <a:prstGeom prst="rect">
            <a:avLst/>
          </a:prstGeom>
        </p:spPr>
      </p:pic>
      <p:pic>
        <p:nvPicPr>
          <p:cNvPr id="5" name="Picture 4">
            <a:extLst>
              <a:ext uri="{FF2B5EF4-FFF2-40B4-BE49-F238E27FC236}">
                <a16:creationId xmlns:a16="http://schemas.microsoft.com/office/drawing/2014/main" id="{A7EDC85E-89F2-49D5-816D-06B4E8FC0F2E}"/>
              </a:ext>
            </a:extLst>
          </p:cNvPr>
          <p:cNvPicPr>
            <a:picLocks noChangeAspect="1"/>
          </p:cNvPicPr>
          <p:nvPr/>
        </p:nvPicPr>
        <p:blipFill>
          <a:blip r:embed="rId3"/>
          <a:stretch>
            <a:fillRect/>
          </a:stretch>
        </p:blipFill>
        <p:spPr>
          <a:xfrm>
            <a:off x="233515" y="6362761"/>
            <a:ext cx="6096528" cy="274344"/>
          </a:xfrm>
          <a:prstGeom prst="rect">
            <a:avLst/>
          </a:prstGeom>
        </p:spPr>
      </p:pic>
    </p:spTree>
    <p:extLst>
      <p:ext uri="{BB962C8B-B14F-4D97-AF65-F5344CB8AC3E}">
        <p14:creationId xmlns:p14="http://schemas.microsoft.com/office/powerpoint/2010/main" val="1662026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Patient Confidentiality (includes cases) 24 minutes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www.youtube.com/watch?v=oxZA-OKKRzw</a:t>
            </a:r>
            <a:r>
              <a:rPr lang="en-US" dirty="0" smtClean="0"/>
              <a:t> </a:t>
            </a:r>
          </a:p>
          <a:p>
            <a:endParaRPr lang="en-US" dirty="0"/>
          </a:p>
          <a:p>
            <a:endParaRPr lang="en-US" dirty="0" smtClean="0"/>
          </a:p>
          <a:p>
            <a:endParaRPr lang="en-US" dirty="0"/>
          </a:p>
          <a:p>
            <a:r>
              <a:rPr lang="en-US" dirty="0" smtClean="0"/>
              <a:t>Recap violations and consequences that occurred to anyone involved in a the breaches.</a:t>
            </a:r>
            <a:endParaRPr lang="en-US" dirty="0"/>
          </a:p>
        </p:txBody>
      </p:sp>
    </p:spTree>
    <p:extLst>
      <p:ext uri="{BB962C8B-B14F-4D97-AF65-F5344CB8AC3E}">
        <p14:creationId xmlns:p14="http://schemas.microsoft.com/office/powerpoint/2010/main" val="3883276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DAB1-473C-421D-8110-D2D6D3A82A7C}"/>
              </a:ext>
            </a:extLst>
          </p:cNvPr>
          <p:cNvSpPr>
            <a:spLocks noGrp="1"/>
          </p:cNvSpPr>
          <p:nvPr>
            <p:ph type="title"/>
          </p:nvPr>
        </p:nvSpPr>
        <p:spPr/>
        <p:txBody>
          <a:bodyPr/>
          <a:lstStyle/>
          <a:p>
            <a:r>
              <a:rPr lang="en-US" dirty="0"/>
              <a:t>In Class or Out of Class Assignment	</a:t>
            </a:r>
          </a:p>
        </p:txBody>
      </p:sp>
      <p:sp>
        <p:nvSpPr>
          <p:cNvPr id="3" name="Content Placeholder 2">
            <a:extLst>
              <a:ext uri="{FF2B5EF4-FFF2-40B4-BE49-F238E27FC236}">
                <a16:creationId xmlns:a16="http://schemas.microsoft.com/office/drawing/2014/main" id="{1FA8EE69-9F3E-47DA-BBA4-A8E14B2849B9}"/>
              </a:ext>
            </a:extLst>
          </p:cNvPr>
          <p:cNvSpPr>
            <a:spLocks noGrp="1"/>
          </p:cNvSpPr>
          <p:nvPr>
            <p:ph idx="1"/>
          </p:nvPr>
        </p:nvSpPr>
        <p:spPr/>
        <p:txBody>
          <a:bodyPr/>
          <a:lstStyle/>
          <a:p>
            <a:r>
              <a:rPr lang="en-US" dirty="0"/>
              <a:t>Students conduct online research of patient confidentiality breaches and report specific situations to </a:t>
            </a:r>
            <a:r>
              <a:rPr lang="en-US"/>
              <a:t>the class.</a:t>
            </a:r>
          </a:p>
        </p:txBody>
      </p:sp>
    </p:spTree>
    <p:extLst>
      <p:ext uri="{BB962C8B-B14F-4D97-AF65-F5344CB8AC3E}">
        <p14:creationId xmlns:p14="http://schemas.microsoft.com/office/powerpoint/2010/main" val="417264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42D0-638E-42F9-A354-2796B4D31739}"/>
              </a:ext>
            </a:extLst>
          </p:cNvPr>
          <p:cNvSpPr>
            <a:spLocks noGrp="1"/>
          </p:cNvSpPr>
          <p:nvPr>
            <p:ph type="title"/>
          </p:nvPr>
        </p:nvSpPr>
        <p:spPr/>
        <p:txBody>
          <a:bodyPr/>
          <a:lstStyle/>
          <a:p>
            <a:r>
              <a:rPr lang="en-US" dirty="0"/>
              <a:t>Unit Reflection	</a:t>
            </a:r>
          </a:p>
        </p:txBody>
      </p:sp>
      <p:sp>
        <p:nvSpPr>
          <p:cNvPr id="3" name="Content Placeholder 2">
            <a:extLst>
              <a:ext uri="{FF2B5EF4-FFF2-40B4-BE49-F238E27FC236}">
                <a16:creationId xmlns:a16="http://schemas.microsoft.com/office/drawing/2014/main" id="{7596DDBB-3643-4366-83A3-93D1DB8B5FBE}"/>
              </a:ext>
            </a:extLst>
          </p:cNvPr>
          <p:cNvSpPr>
            <a:spLocks noGrp="1"/>
          </p:cNvSpPr>
          <p:nvPr>
            <p:ph idx="1"/>
          </p:nvPr>
        </p:nvSpPr>
        <p:spPr>
          <a:xfrm>
            <a:off x="735806" y="1537256"/>
            <a:ext cx="8946541" cy="4774706"/>
          </a:xfrm>
        </p:spPr>
        <p:txBody>
          <a:bodyPr>
            <a:normAutofit lnSpcReduction="10000"/>
          </a:bodyPr>
          <a:lstStyle/>
          <a:p>
            <a:r>
              <a:rPr lang="en-US" sz="2400" dirty="0"/>
              <a:t>Why is confidentiality and privacy of patient information important?</a:t>
            </a:r>
          </a:p>
          <a:p>
            <a:r>
              <a:rPr lang="en-US" sz="2400" dirty="0"/>
              <a:t>What does the law require?</a:t>
            </a:r>
          </a:p>
          <a:p>
            <a:r>
              <a:rPr lang="en-US" sz="2400" dirty="0"/>
              <a:t>What happens if a health care professional breaches patient confidentiality?</a:t>
            </a:r>
          </a:p>
          <a:p>
            <a:r>
              <a:rPr lang="en-US" sz="2400" dirty="0"/>
              <a:t>Who needs to be notified if a breach occurs?</a:t>
            </a:r>
          </a:p>
          <a:p>
            <a:endParaRPr lang="en-US" sz="2400" dirty="0"/>
          </a:p>
          <a:p>
            <a:endParaRPr lang="en-US" sz="2400" dirty="0"/>
          </a:p>
          <a:p>
            <a:r>
              <a:rPr lang="en-US" sz="2400" dirty="0"/>
              <a:t>What do health care professionals do to prevent breaches in confidentiality?</a:t>
            </a:r>
          </a:p>
          <a:p>
            <a:r>
              <a:rPr lang="en-US" sz="2400" dirty="0"/>
              <a:t>How can your privacy be compromised with cell phones and computers. </a:t>
            </a:r>
            <a:endParaRPr lang="en-US" dirty="0"/>
          </a:p>
        </p:txBody>
      </p:sp>
      <p:pic>
        <p:nvPicPr>
          <p:cNvPr id="4" name="Picture 3">
            <a:extLst>
              <a:ext uri="{FF2B5EF4-FFF2-40B4-BE49-F238E27FC236}">
                <a16:creationId xmlns:a16="http://schemas.microsoft.com/office/drawing/2014/main" id="{6859D37E-3660-4DBD-B6EA-C26DE4E30071}"/>
              </a:ext>
            </a:extLst>
          </p:cNvPr>
          <p:cNvPicPr>
            <a:picLocks noChangeAspect="1"/>
          </p:cNvPicPr>
          <p:nvPr/>
        </p:nvPicPr>
        <p:blipFill>
          <a:blip r:embed="rId2"/>
          <a:stretch>
            <a:fillRect/>
          </a:stretch>
        </p:blipFill>
        <p:spPr>
          <a:xfrm>
            <a:off x="8460158" y="2476870"/>
            <a:ext cx="3373775" cy="2450237"/>
          </a:xfrm>
          <a:prstGeom prst="rect">
            <a:avLst/>
          </a:prstGeom>
        </p:spPr>
      </p:pic>
    </p:spTree>
    <p:extLst>
      <p:ext uri="{BB962C8B-B14F-4D97-AF65-F5344CB8AC3E}">
        <p14:creationId xmlns:p14="http://schemas.microsoft.com/office/powerpoint/2010/main" val="210203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96EF-7B24-4801-A637-0D0E747ABD78}"/>
              </a:ext>
            </a:extLst>
          </p:cNvPr>
          <p:cNvSpPr>
            <a:spLocks noGrp="1"/>
          </p:cNvSpPr>
          <p:nvPr>
            <p:ph type="title"/>
          </p:nvPr>
        </p:nvSpPr>
        <p:spPr/>
        <p:txBody>
          <a:bodyPr/>
          <a:lstStyle/>
          <a:p>
            <a:r>
              <a:rPr lang="en-US" dirty="0" smtClean="0">
                <a:solidFill>
                  <a:srgbClr val="FF0000"/>
                </a:solidFill>
              </a:rPr>
              <a:t>Learning Objectives</a:t>
            </a:r>
            <a:endParaRPr lang="en-US" dirty="0">
              <a:solidFill>
                <a:srgbClr val="FF0000"/>
              </a:solidFill>
            </a:endParaRPr>
          </a:p>
        </p:txBody>
      </p:sp>
      <p:sp>
        <p:nvSpPr>
          <p:cNvPr id="3" name="Content Placeholder 2">
            <a:extLst>
              <a:ext uri="{FF2B5EF4-FFF2-40B4-BE49-F238E27FC236}">
                <a16:creationId xmlns:a16="http://schemas.microsoft.com/office/drawing/2014/main" id="{552FF68D-27FE-4E54-AC74-10C9ACC9893E}"/>
              </a:ext>
            </a:extLst>
          </p:cNvPr>
          <p:cNvSpPr>
            <a:spLocks noGrp="1"/>
          </p:cNvSpPr>
          <p:nvPr>
            <p:ph idx="1"/>
          </p:nvPr>
        </p:nvSpPr>
        <p:spPr>
          <a:xfrm>
            <a:off x="690682" y="1910875"/>
            <a:ext cx="8946541" cy="4195481"/>
          </a:xfrm>
        </p:spPr>
        <p:txBody>
          <a:bodyPr/>
          <a:lstStyle/>
          <a:p>
            <a:r>
              <a:rPr lang="en-US" dirty="0"/>
              <a:t>Explain what patient confidentiality is and why it is important.</a:t>
            </a:r>
          </a:p>
          <a:p>
            <a:r>
              <a:rPr lang="en-US" dirty="0"/>
              <a:t>Describe advantages to electronic health records.</a:t>
            </a:r>
          </a:p>
          <a:p>
            <a:r>
              <a:rPr lang="en-US" dirty="0"/>
              <a:t>Know the legal and regulatory requirements for the Health Information Portability and Accountability Act.</a:t>
            </a:r>
          </a:p>
          <a:p>
            <a:r>
              <a:rPr lang="en-US" dirty="0"/>
              <a:t>Identify who is allowed access to the information in a patient's EHR and under what circumstances.</a:t>
            </a:r>
          </a:p>
          <a:p>
            <a:r>
              <a:rPr lang="en-US" dirty="0"/>
              <a:t>Describe potential consequences if patient confidentiality is breached.</a:t>
            </a:r>
          </a:p>
          <a:p>
            <a:r>
              <a:rPr lang="en-US" dirty="0"/>
              <a:t>Describe ways to avoid confidentiality breaches.</a:t>
            </a:r>
          </a:p>
          <a:p>
            <a:endParaRPr lang="en-US" dirty="0"/>
          </a:p>
        </p:txBody>
      </p:sp>
    </p:spTree>
    <p:extLst>
      <p:ext uri="{BB962C8B-B14F-4D97-AF65-F5344CB8AC3E}">
        <p14:creationId xmlns:p14="http://schemas.microsoft.com/office/powerpoint/2010/main" val="2220671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ECC98-896B-47A7-BF7B-A3DC21AC282D}"/>
              </a:ext>
            </a:extLst>
          </p:cNvPr>
          <p:cNvSpPr>
            <a:spLocks noGrp="1"/>
          </p:cNvSpPr>
          <p:nvPr>
            <p:ph type="title"/>
          </p:nvPr>
        </p:nvSpPr>
        <p:spPr/>
        <p:txBody>
          <a:bodyPr/>
          <a:lstStyle/>
          <a:p>
            <a:r>
              <a:rPr lang="en-US" dirty="0"/>
              <a:t>Watch: Electronic Health Records</a:t>
            </a:r>
          </a:p>
        </p:txBody>
      </p:sp>
      <p:sp>
        <p:nvSpPr>
          <p:cNvPr id="3" name="Content Placeholder 2">
            <a:extLst>
              <a:ext uri="{FF2B5EF4-FFF2-40B4-BE49-F238E27FC236}">
                <a16:creationId xmlns:a16="http://schemas.microsoft.com/office/drawing/2014/main" id="{5E9A82E5-02F1-411B-8B82-F478AB890453}"/>
              </a:ext>
            </a:extLst>
          </p:cNvPr>
          <p:cNvSpPr>
            <a:spLocks noGrp="1"/>
          </p:cNvSpPr>
          <p:nvPr>
            <p:ph idx="1"/>
          </p:nvPr>
        </p:nvSpPr>
        <p:spPr/>
        <p:txBody>
          <a:bodyPr/>
          <a:lstStyle/>
          <a:p>
            <a:r>
              <a:rPr lang="en-US" dirty="0">
                <a:hlinkClick r:id="rId2"/>
              </a:rPr>
              <a:t>https://www.youtube.com/watch?v=sjlcY9clbOk</a:t>
            </a:r>
            <a:r>
              <a:rPr lang="en-US" dirty="0"/>
              <a:t> </a:t>
            </a:r>
          </a:p>
          <a:p>
            <a:r>
              <a:rPr lang="en-US" dirty="0"/>
              <a:t>2 minutes</a:t>
            </a:r>
          </a:p>
          <a:p>
            <a:endParaRPr lang="en-US" dirty="0"/>
          </a:p>
          <a:p>
            <a:endParaRPr lang="en-US" dirty="0"/>
          </a:p>
          <a:p>
            <a:endParaRPr lang="en-US" dirty="0"/>
          </a:p>
          <a:p>
            <a:r>
              <a:rPr lang="en-US" dirty="0"/>
              <a:t>Discussion:  What is an electronic health record?</a:t>
            </a:r>
          </a:p>
          <a:p>
            <a:endParaRPr lang="en-US" dirty="0"/>
          </a:p>
          <a:p>
            <a:r>
              <a:rPr lang="en-US" dirty="0"/>
              <a:t>What are the advantages of electronic health records?</a:t>
            </a:r>
          </a:p>
        </p:txBody>
      </p:sp>
    </p:spTree>
    <p:extLst>
      <p:ext uri="{BB962C8B-B14F-4D97-AF65-F5344CB8AC3E}">
        <p14:creationId xmlns:p14="http://schemas.microsoft.com/office/powerpoint/2010/main" val="3916670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4EB1-A278-4492-9AD2-F88523C06427}"/>
              </a:ext>
            </a:extLst>
          </p:cNvPr>
          <p:cNvSpPr>
            <a:spLocks noGrp="1"/>
          </p:cNvSpPr>
          <p:nvPr>
            <p:ph type="title"/>
          </p:nvPr>
        </p:nvSpPr>
        <p:spPr/>
        <p:txBody>
          <a:bodyPr/>
          <a:lstStyle/>
          <a:p>
            <a:r>
              <a:rPr lang="en-US" dirty="0"/>
              <a:t>Watch: Transforming Children's Health Care Through Electronic Health Records</a:t>
            </a:r>
          </a:p>
        </p:txBody>
      </p:sp>
      <p:sp>
        <p:nvSpPr>
          <p:cNvPr id="3" name="Content Placeholder 2">
            <a:extLst>
              <a:ext uri="{FF2B5EF4-FFF2-40B4-BE49-F238E27FC236}">
                <a16:creationId xmlns:a16="http://schemas.microsoft.com/office/drawing/2014/main" id="{075B3B30-A932-47E3-B349-64CC333F2677}"/>
              </a:ext>
            </a:extLst>
          </p:cNvPr>
          <p:cNvSpPr>
            <a:spLocks noGrp="1"/>
          </p:cNvSpPr>
          <p:nvPr>
            <p:ph idx="1"/>
          </p:nvPr>
        </p:nvSpPr>
        <p:spPr/>
        <p:txBody>
          <a:bodyPr/>
          <a:lstStyle/>
          <a:p>
            <a:r>
              <a:rPr lang="en-US" dirty="0">
                <a:hlinkClick r:id="rId2"/>
              </a:rPr>
              <a:t>https://www.youtube.com/watch?v=V3954seCf_s</a:t>
            </a:r>
            <a:endParaRPr lang="en-US" dirty="0"/>
          </a:p>
          <a:p>
            <a:r>
              <a:rPr lang="en-US" dirty="0"/>
              <a:t>7 minutes </a:t>
            </a:r>
          </a:p>
          <a:p>
            <a:endParaRPr lang="en-US" dirty="0"/>
          </a:p>
          <a:p>
            <a:endParaRPr lang="en-US" dirty="0"/>
          </a:p>
          <a:p>
            <a:r>
              <a:rPr lang="en-US" dirty="0"/>
              <a:t>In pairs or small groups, discuss how the asthma patient’s care was improved through the use of an electronic health record.</a:t>
            </a:r>
          </a:p>
          <a:p>
            <a:endParaRPr lang="en-US" dirty="0"/>
          </a:p>
          <a:p>
            <a:r>
              <a:rPr lang="en-US" dirty="0"/>
              <a:t>Groups select a spokesperson and share with the class.</a:t>
            </a:r>
          </a:p>
        </p:txBody>
      </p:sp>
    </p:spTree>
    <p:extLst>
      <p:ext uri="{BB962C8B-B14F-4D97-AF65-F5344CB8AC3E}">
        <p14:creationId xmlns:p14="http://schemas.microsoft.com/office/powerpoint/2010/main" val="2353197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0EA68-C2D5-4F56-91ED-C90EBDF279C9}"/>
              </a:ext>
            </a:extLst>
          </p:cNvPr>
          <p:cNvSpPr>
            <a:spLocks noGrp="1"/>
          </p:cNvSpPr>
          <p:nvPr>
            <p:ph type="title"/>
          </p:nvPr>
        </p:nvSpPr>
        <p:spPr/>
        <p:txBody>
          <a:bodyPr/>
          <a:lstStyle/>
          <a:p>
            <a:r>
              <a:rPr lang="en-US" dirty="0"/>
              <a:t>In the context of health care, what is patient privacy and confidentiality?</a:t>
            </a:r>
          </a:p>
        </p:txBody>
      </p:sp>
      <p:sp>
        <p:nvSpPr>
          <p:cNvPr id="3" name="Content Placeholder 2">
            <a:extLst>
              <a:ext uri="{FF2B5EF4-FFF2-40B4-BE49-F238E27FC236}">
                <a16:creationId xmlns:a16="http://schemas.microsoft.com/office/drawing/2014/main" id="{2D2146FC-8EC7-48C3-80F7-4707B7E5A712}"/>
              </a:ext>
            </a:extLst>
          </p:cNvPr>
          <p:cNvSpPr>
            <a:spLocks noGrp="1"/>
          </p:cNvSpPr>
          <p:nvPr>
            <p:ph idx="1"/>
          </p:nvPr>
        </p:nvSpPr>
        <p:spPr/>
        <p:txBody>
          <a:bodyPr>
            <a:normAutofit fontScale="92500" lnSpcReduction="10000"/>
          </a:bodyPr>
          <a:lstStyle/>
          <a:p>
            <a:pPr marL="0" indent="0" algn="ctr">
              <a:buNone/>
            </a:pPr>
            <a:endParaRPr lang="en-US" sz="1000" dirty="0"/>
          </a:p>
          <a:p>
            <a:pPr marL="0" indent="0" algn="ctr">
              <a:buNone/>
            </a:pPr>
            <a:endParaRPr lang="en-US" sz="1000" dirty="0"/>
          </a:p>
          <a:p>
            <a:pPr marL="0" indent="0" algn="ctr">
              <a:buNone/>
            </a:pPr>
            <a:endParaRPr lang="en-US" sz="1000" dirty="0"/>
          </a:p>
          <a:p>
            <a:pPr marL="0" indent="0" algn="ctr">
              <a:buNone/>
            </a:pPr>
            <a:endParaRPr lang="en-US" sz="1000" dirty="0"/>
          </a:p>
          <a:p>
            <a:pPr marL="0" indent="0" algn="ctr">
              <a:buNone/>
            </a:pPr>
            <a:endParaRPr lang="en-US" sz="1000" dirty="0"/>
          </a:p>
          <a:p>
            <a:pPr marL="0" indent="0" algn="ctr">
              <a:buNone/>
            </a:pPr>
            <a:endParaRPr lang="en-US" sz="1000" dirty="0"/>
          </a:p>
          <a:p>
            <a:pPr marL="0" indent="0" algn="ctr">
              <a:buNone/>
            </a:pPr>
            <a:endParaRPr lang="en-US" sz="1000" dirty="0"/>
          </a:p>
          <a:p>
            <a:pPr marL="0" indent="0" algn="ctr">
              <a:buNone/>
            </a:pPr>
            <a:endParaRPr lang="en-US" sz="1000" dirty="0"/>
          </a:p>
          <a:p>
            <a:pPr marL="0" indent="0" algn="ctr">
              <a:buNone/>
            </a:pPr>
            <a:endParaRPr lang="en-US" sz="1000" dirty="0"/>
          </a:p>
          <a:p>
            <a:pPr marL="0" indent="0" algn="ctr">
              <a:buNone/>
            </a:pPr>
            <a:endParaRPr lang="en-US" sz="1000" dirty="0"/>
          </a:p>
          <a:p>
            <a:pPr marL="0" indent="0" algn="ctr">
              <a:buNone/>
            </a:pPr>
            <a:endParaRPr lang="en-US" sz="1000" dirty="0"/>
          </a:p>
          <a:p>
            <a:pPr marL="0" indent="0" algn="ctr">
              <a:buNone/>
            </a:pPr>
            <a:endParaRPr lang="en-US" sz="1000" dirty="0"/>
          </a:p>
          <a:p>
            <a:pPr marL="0" indent="0" algn="ctr">
              <a:buNone/>
            </a:pPr>
            <a:endParaRPr lang="en-US" sz="1000" dirty="0"/>
          </a:p>
          <a:p>
            <a:pPr marL="0" indent="0" algn="ctr">
              <a:buNone/>
            </a:pPr>
            <a:endParaRPr lang="en-US" sz="1000" dirty="0"/>
          </a:p>
          <a:p>
            <a:pPr marL="0" indent="0" algn="ctr">
              <a:buNone/>
            </a:pPr>
            <a:endParaRPr lang="en-US" sz="1000" dirty="0"/>
          </a:p>
          <a:p>
            <a:pPr marL="0" indent="0" algn="ctr">
              <a:buNone/>
            </a:pPr>
            <a:r>
              <a:rPr lang="en-US" sz="1000" dirty="0"/>
              <a:t>Credit for the next 4 slides given to University of Washington Department of Bioethics and Humanities accessed on 6.20.19 from </a:t>
            </a:r>
            <a:r>
              <a:rPr lang="en-US" sz="1000" dirty="0">
                <a:hlinkClick r:id="rId2"/>
              </a:rPr>
              <a:t>https://depts.washington.edu/bhdept/ethics-medicine/bioethics-topics/detail/58</a:t>
            </a:r>
            <a:r>
              <a:rPr lang="en-US" sz="1000" dirty="0"/>
              <a:t>  </a:t>
            </a:r>
          </a:p>
          <a:p>
            <a:endParaRPr lang="en-US" dirty="0"/>
          </a:p>
        </p:txBody>
      </p:sp>
      <p:pic>
        <p:nvPicPr>
          <p:cNvPr id="4" name="Picture 3">
            <a:extLst>
              <a:ext uri="{FF2B5EF4-FFF2-40B4-BE49-F238E27FC236}">
                <a16:creationId xmlns:a16="http://schemas.microsoft.com/office/drawing/2014/main" id="{A2661DD5-AF65-4D7C-B096-E741FB4E7DDE}"/>
              </a:ext>
            </a:extLst>
          </p:cNvPr>
          <p:cNvPicPr>
            <a:picLocks noChangeAspect="1"/>
          </p:cNvPicPr>
          <p:nvPr/>
        </p:nvPicPr>
        <p:blipFill>
          <a:blip r:embed="rId3"/>
          <a:stretch>
            <a:fillRect/>
          </a:stretch>
        </p:blipFill>
        <p:spPr>
          <a:xfrm>
            <a:off x="8046081" y="2578731"/>
            <a:ext cx="3876675" cy="2162175"/>
          </a:xfrm>
          <a:prstGeom prst="rect">
            <a:avLst/>
          </a:prstGeom>
        </p:spPr>
      </p:pic>
    </p:spTree>
    <p:extLst>
      <p:ext uri="{BB962C8B-B14F-4D97-AF65-F5344CB8AC3E}">
        <p14:creationId xmlns:p14="http://schemas.microsoft.com/office/powerpoint/2010/main" val="165218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691C90-831F-4ABE-A4AD-35B6AF8B0B4D}"/>
              </a:ext>
            </a:extLst>
          </p:cNvPr>
          <p:cNvSpPr>
            <a:spLocks noGrp="1"/>
          </p:cNvSpPr>
          <p:nvPr>
            <p:ph idx="1"/>
          </p:nvPr>
        </p:nvSpPr>
        <p:spPr>
          <a:xfrm>
            <a:off x="1103312" y="976544"/>
            <a:ext cx="8946541" cy="5271855"/>
          </a:xfrm>
        </p:spPr>
        <p:txBody>
          <a:bodyPr>
            <a:normAutofit/>
          </a:bodyPr>
          <a:lstStyle/>
          <a:p>
            <a:r>
              <a:rPr lang="en-US" sz="2400" dirty="0"/>
              <a:t>Confidentiality is one of the core duties of any health care provider.   </a:t>
            </a:r>
          </a:p>
          <a:p>
            <a:endParaRPr lang="en-US" sz="2400" dirty="0"/>
          </a:p>
          <a:p>
            <a:r>
              <a:rPr lang="en-US" sz="2400" dirty="0"/>
              <a:t>Health care providers are those who care for patients.  They can be doctors, nurses, home health aides, physical therapists, pharmacy technicians, clerical support and even cooks who work in the hospital food service and cafeteria.</a:t>
            </a:r>
          </a:p>
          <a:p>
            <a:endParaRPr lang="en-US" sz="2400" dirty="0"/>
          </a:p>
          <a:p>
            <a:r>
              <a:rPr lang="en-US" sz="2400" dirty="0"/>
              <a:t>Patients rights to confidentiality requires health care providers to </a:t>
            </a:r>
            <a:r>
              <a:rPr lang="en-US" sz="2400" b="1" dirty="0"/>
              <a:t>keep a patient’s personal health information private</a:t>
            </a:r>
            <a:r>
              <a:rPr lang="en-US" sz="2400" dirty="0"/>
              <a:t> unless consent to release the information is provided by the patient.</a:t>
            </a:r>
          </a:p>
        </p:txBody>
      </p:sp>
    </p:spTree>
    <p:extLst>
      <p:ext uri="{BB962C8B-B14F-4D97-AF65-F5344CB8AC3E}">
        <p14:creationId xmlns:p14="http://schemas.microsoft.com/office/powerpoint/2010/main" val="2043430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46262-06AA-4964-BB09-1E6B1CF1C835}"/>
              </a:ext>
            </a:extLst>
          </p:cNvPr>
          <p:cNvSpPr>
            <a:spLocks noGrp="1"/>
          </p:cNvSpPr>
          <p:nvPr>
            <p:ph type="title"/>
          </p:nvPr>
        </p:nvSpPr>
        <p:spPr/>
        <p:txBody>
          <a:bodyPr/>
          <a:lstStyle/>
          <a:p>
            <a:r>
              <a:rPr lang="en-US" dirty="0"/>
              <a:t>Why is confidentiality important?</a:t>
            </a:r>
            <a:br>
              <a:rPr lang="en-US" dirty="0"/>
            </a:br>
            <a:endParaRPr lang="en-US" dirty="0"/>
          </a:p>
        </p:txBody>
      </p:sp>
      <p:sp>
        <p:nvSpPr>
          <p:cNvPr id="3" name="Content Placeholder 2">
            <a:extLst>
              <a:ext uri="{FF2B5EF4-FFF2-40B4-BE49-F238E27FC236}">
                <a16:creationId xmlns:a16="http://schemas.microsoft.com/office/drawing/2014/main" id="{4F45E6A8-F278-484A-A972-6771C13E2353}"/>
              </a:ext>
            </a:extLst>
          </p:cNvPr>
          <p:cNvSpPr>
            <a:spLocks noGrp="1"/>
          </p:cNvSpPr>
          <p:nvPr>
            <p:ph idx="1"/>
          </p:nvPr>
        </p:nvSpPr>
        <p:spPr>
          <a:xfrm>
            <a:off x="1103312" y="1376040"/>
            <a:ext cx="9869488" cy="5175680"/>
          </a:xfrm>
        </p:spPr>
        <p:txBody>
          <a:bodyPr>
            <a:normAutofit/>
          </a:bodyPr>
          <a:lstStyle/>
          <a:p>
            <a:endParaRPr lang="en-US" dirty="0"/>
          </a:p>
          <a:p>
            <a:r>
              <a:rPr lang="en-US" dirty="0"/>
              <a:t>Patients routinely share personal information with health care providers. If the confidentiality of this information were not protected, trust in the physician-patient relationship would be diminished. Patients would be less likely to share sensitive information, which could negatively impact their care. </a:t>
            </a:r>
          </a:p>
          <a:p>
            <a:pPr marL="0" indent="0">
              <a:buNone/>
            </a:pPr>
            <a:r>
              <a:rPr lang="en-US" b="1" dirty="0"/>
              <a:t>Discussion:  What could happen if patients do not trust their health care providers?</a:t>
            </a:r>
          </a:p>
          <a:p>
            <a:endParaRPr lang="en-US" dirty="0"/>
          </a:p>
          <a:p>
            <a:r>
              <a:rPr lang="en-US" dirty="0"/>
              <a:t>Creating a trusting environment by respecting patient privacy encourages the patient to seek care and to be as honest as possible during the course of a health care visit. (See also Physician-Patient Relationship.) </a:t>
            </a:r>
          </a:p>
          <a:p>
            <a:r>
              <a:rPr lang="en-US" dirty="0"/>
              <a:t>It may also increase the patient’s willingness to seek care. For conditions that might be stigmatizing, such as reproductive, sexual, public health, and psychiatric health concerns, confidentiality assures that private information will not be disclosed to family or employers without their consent.</a:t>
            </a:r>
          </a:p>
        </p:txBody>
      </p:sp>
    </p:spTree>
    <p:extLst>
      <p:ext uri="{BB962C8B-B14F-4D97-AF65-F5344CB8AC3E}">
        <p14:creationId xmlns:p14="http://schemas.microsoft.com/office/powerpoint/2010/main" val="60826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24003-5841-4237-A9EF-EDF1D3DD7966}"/>
              </a:ext>
            </a:extLst>
          </p:cNvPr>
          <p:cNvSpPr>
            <a:spLocks noGrp="1"/>
          </p:cNvSpPr>
          <p:nvPr>
            <p:ph type="title"/>
          </p:nvPr>
        </p:nvSpPr>
        <p:spPr/>
        <p:txBody>
          <a:bodyPr/>
          <a:lstStyle/>
          <a:p>
            <a:r>
              <a:rPr lang="en-US" dirty="0"/>
              <a:t>What does the duty of confidentiality require?</a:t>
            </a:r>
            <a:br>
              <a:rPr lang="en-US" dirty="0"/>
            </a:br>
            <a:endParaRPr lang="en-US" dirty="0"/>
          </a:p>
        </p:txBody>
      </p:sp>
      <p:sp>
        <p:nvSpPr>
          <p:cNvPr id="3" name="Content Placeholder 2">
            <a:extLst>
              <a:ext uri="{FF2B5EF4-FFF2-40B4-BE49-F238E27FC236}">
                <a16:creationId xmlns:a16="http://schemas.microsoft.com/office/drawing/2014/main" id="{7AE39840-0FAC-4B1A-BCBE-501E4AF20C95}"/>
              </a:ext>
            </a:extLst>
          </p:cNvPr>
          <p:cNvSpPr>
            <a:spLocks noGrp="1"/>
          </p:cNvSpPr>
          <p:nvPr>
            <p:ph idx="1"/>
          </p:nvPr>
        </p:nvSpPr>
        <p:spPr>
          <a:xfrm>
            <a:off x="277688" y="1937508"/>
            <a:ext cx="8946541" cy="4560946"/>
          </a:xfrm>
        </p:spPr>
        <p:txBody>
          <a:bodyPr>
            <a:normAutofit/>
          </a:bodyPr>
          <a:lstStyle/>
          <a:p>
            <a:endParaRPr lang="en-US" dirty="0"/>
          </a:p>
          <a:p>
            <a:r>
              <a:rPr lang="en-US" dirty="0"/>
              <a:t>The obligation of confidentiality prohibits the health care provider from disclosing information about the patient's case to others without permission and encourages the providers and health care systems to take precautions to ensure that only authorized access occurs. </a:t>
            </a:r>
          </a:p>
          <a:p>
            <a:r>
              <a:rPr lang="en-US" dirty="0"/>
              <a:t>Appropriate care often requires that information about patients be discussed among members of a health care team; all team members have authorized access to confidential information about the patients they care for and assume the duty of protecting that information from others who do not have access. </a:t>
            </a:r>
          </a:p>
          <a:p>
            <a:r>
              <a:rPr lang="en-US" dirty="0"/>
              <a:t>Electronic medical records can pose challenges to confidentiality. </a:t>
            </a:r>
          </a:p>
        </p:txBody>
      </p:sp>
      <p:pic>
        <p:nvPicPr>
          <p:cNvPr id="7" name="Picture 6">
            <a:extLst>
              <a:ext uri="{FF2B5EF4-FFF2-40B4-BE49-F238E27FC236}">
                <a16:creationId xmlns:a16="http://schemas.microsoft.com/office/drawing/2014/main" id="{218FB7D4-921E-4A80-9D4F-94BADFE562BD}"/>
              </a:ext>
            </a:extLst>
          </p:cNvPr>
          <p:cNvPicPr>
            <a:picLocks noChangeAspect="1"/>
          </p:cNvPicPr>
          <p:nvPr/>
        </p:nvPicPr>
        <p:blipFill>
          <a:blip r:embed="rId2"/>
          <a:stretch>
            <a:fillRect/>
          </a:stretch>
        </p:blipFill>
        <p:spPr>
          <a:xfrm>
            <a:off x="9046347" y="3240351"/>
            <a:ext cx="3145654" cy="3573184"/>
          </a:xfrm>
          <a:prstGeom prst="rect">
            <a:avLst/>
          </a:prstGeom>
        </p:spPr>
      </p:pic>
    </p:spTree>
    <p:extLst>
      <p:ext uri="{BB962C8B-B14F-4D97-AF65-F5344CB8AC3E}">
        <p14:creationId xmlns:p14="http://schemas.microsoft.com/office/powerpoint/2010/main" val="2248060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FE44-4EDC-48E4-B8A0-D356B0BB043D}"/>
              </a:ext>
            </a:extLst>
          </p:cNvPr>
          <p:cNvSpPr>
            <a:spLocks noGrp="1"/>
          </p:cNvSpPr>
          <p:nvPr>
            <p:ph type="title"/>
          </p:nvPr>
        </p:nvSpPr>
        <p:spPr/>
        <p:txBody>
          <a:bodyPr/>
          <a:lstStyle/>
          <a:p>
            <a:r>
              <a:rPr lang="en-US" dirty="0"/>
              <a:t>What if a family member asks how the patient is doing?</a:t>
            </a:r>
            <a:br>
              <a:rPr lang="en-US" dirty="0"/>
            </a:br>
            <a:endParaRPr lang="en-US" dirty="0"/>
          </a:p>
        </p:txBody>
      </p:sp>
      <p:sp>
        <p:nvSpPr>
          <p:cNvPr id="3" name="Content Placeholder 2">
            <a:extLst>
              <a:ext uri="{FF2B5EF4-FFF2-40B4-BE49-F238E27FC236}">
                <a16:creationId xmlns:a16="http://schemas.microsoft.com/office/drawing/2014/main" id="{C56920E0-01A2-48DF-9AF3-A1E2652F3CEC}"/>
              </a:ext>
            </a:extLst>
          </p:cNvPr>
          <p:cNvSpPr>
            <a:spLocks noGrp="1"/>
          </p:cNvSpPr>
          <p:nvPr>
            <p:ph idx="1"/>
          </p:nvPr>
        </p:nvSpPr>
        <p:spPr/>
        <p:txBody>
          <a:bodyPr>
            <a:normAutofit fontScale="85000" lnSpcReduction="20000"/>
          </a:bodyPr>
          <a:lstStyle/>
          <a:p>
            <a:endParaRPr lang="en-US" dirty="0"/>
          </a:p>
          <a:p>
            <a:r>
              <a:rPr lang="en-US" dirty="0"/>
              <a:t>While there may be cases where the physician feels naturally inclined to share information, such as responding to an inquiring spouse, the requirements for making an exception to confidentiality may not be met. </a:t>
            </a:r>
          </a:p>
          <a:p>
            <a:endParaRPr lang="en-US" dirty="0"/>
          </a:p>
          <a:p>
            <a:r>
              <a:rPr lang="en-US" dirty="0"/>
              <a:t>If there is not explicit permission from the patient to share information with family member, it is generally not ethically justifiable to do so. </a:t>
            </a:r>
          </a:p>
          <a:p>
            <a:endParaRPr lang="en-US" dirty="0"/>
          </a:p>
          <a:p>
            <a:r>
              <a:rPr lang="en-US" dirty="0"/>
              <a:t>Exceptions include minor children, situations when adults are under the care of a guardian, or when a family member is at specific risk of harm directly related to the diagnosis.</a:t>
            </a:r>
          </a:p>
          <a:p>
            <a:r>
              <a:rPr lang="en-US" dirty="0"/>
              <a:t>State law requires the report of certain communicable/infectious diseases to the public health authorities. In these cases, the duty to protect public health outweighs the duty to maintain a patient's confidence. </a:t>
            </a:r>
          </a:p>
          <a:p>
            <a:r>
              <a:rPr lang="en-US" dirty="0"/>
              <a:t>State laws requires reporting of children who need protection.</a:t>
            </a:r>
          </a:p>
        </p:txBody>
      </p:sp>
    </p:spTree>
    <p:extLst>
      <p:ext uri="{BB962C8B-B14F-4D97-AF65-F5344CB8AC3E}">
        <p14:creationId xmlns:p14="http://schemas.microsoft.com/office/powerpoint/2010/main" val="33154674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3">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5FF2CA"/>
      </a:accent5>
      <a:accent6>
        <a:srgbClr val="5DF0F6"/>
      </a:accent6>
      <a:hlink>
        <a:srgbClr val="5DF0F6"/>
      </a:hlink>
      <a:folHlink>
        <a:srgbClr val="85DFD0"/>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349</TotalTime>
  <Words>1428</Words>
  <Application>Microsoft Office PowerPoint</Application>
  <PresentationFormat>Widescreen</PresentationFormat>
  <Paragraphs>133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Garamond</vt:lpstr>
      <vt:lpstr>Trebuchet MS</vt:lpstr>
      <vt:lpstr>Wingdings 3</vt:lpstr>
      <vt:lpstr>Ion</vt:lpstr>
      <vt:lpstr>Patient Confidentiality and Privacy </vt:lpstr>
      <vt:lpstr>Learning Objectives</vt:lpstr>
      <vt:lpstr>Watch: Electronic Health Records</vt:lpstr>
      <vt:lpstr>Watch: Transforming Children's Health Care Through Electronic Health Records</vt:lpstr>
      <vt:lpstr>In the context of health care, what is patient privacy and confidentiality?</vt:lpstr>
      <vt:lpstr>PowerPoint Presentation</vt:lpstr>
      <vt:lpstr>Why is confidentiality important? </vt:lpstr>
      <vt:lpstr>What does the duty of confidentiality require? </vt:lpstr>
      <vt:lpstr>What if a family member asks how the patient is doing? </vt:lpstr>
      <vt:lpstr>Legal Protection of Patient Information is Required through HIPAA</vt:lpstr>
      <vt:lpstr>Confidentiality Breach</vt:lpstr>
      <vt:lpstr>Watch:  Electronic Health Records: Privacy and Security</vt:lpstr>
      <vt:lpstr>Watch:  HIPAA Breach Notification</vt:lpstr>
      <vt:lpstr>What happens when confidentiality is breached?</vt:lpstr>
      <vt:lpstr>The four categories used for the penalty structure are as follows: </vt:lpstr>
      <vt:lpstr>PowerPoint Presentation</vt:lpstr>
      <vt:lpstr>Watch:  Patient Confidentiality (includes cases) 24 minutes</vt:lpstr>
      <vt:lpstr>In Class or Out of Class Assignment </vt:lpstr>
      <vt:lpstr>Unit Reflection </vt:lpstr>
    </vt:vector>
  </TitlesOfParts>
  <Company>Lakeland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Dodge, Barbara</dc:creator>
  <cp:lastModifiedBy>Dodge, Barbara</cp:lastModifiedBy>
  <cp:revision>122</cp:revision>
  <dcterms:created xsi:type="dcterms:W3CDTF">2019-06-19T13:40:02Z</dcterms:created>
  <dcterms:modified xsi:type="dcterms:W3CDTF">2019-06-21T19:19:29Z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99fcdbe-77c1-4701-93eb-126e2506d6ae_Enabled">
    <vt:lpwstr>True</vt:lpwstr>
  </property>
  <property fmtid="{D5CDD505-2E9C-101B-9397-08002B2CF9AE}" pid="3" name="MSIP_Label_599fcdbe-77c1-4701-93eb-126e2506d6ae_SiteId">
    <vt:lpwstr>fe30bbe0-7bc0-4bb6-964f-60db53a84dd3</vt:lpwstr>
  </property>
  <property fmtid="{D5CDD505-2E9C-101B-9397-08002B2CF9AE}" pid="4" name="MSIP_Label_599fcdbe-77c1-4701-93eb-126e2506d6ae_Owner">
    <vt:lpwstr>DodgeB@lakeland.edu</vt:lpwstr>
  </property>
  <property fmtid="{D5CDD505-2E9C-101B-9397-08002B2CF9AE}" pid="5" name="MSIP_Label_599fcdbe-77c1-4701-93eb-126e2506d6ae_SetDate">
    <vt:lpwstr>2019-06-19T13:40:36.5505169Z</vt:lpwstr>
  </property>
  <property fmtid="{D5CDD505-2E9C-101B-9397-08002B2CF9AE}" pid="6" name="MSIP_Label_599fcdbe-77c1-4701-93eb-126e2506d6ae_Name">
    <vt:lpwstr>General</vt:lpwstr>
  </property>
  <property fmtid="{D5CDD505-2E9C-101B-9397-08002B2CF9AE}" pid="7" name="MSIP_Label_599fcdbe-77c1-4701-93eb-126e2506d6ae_Application">
    <vt:lpwstr>Microsoft Azure Information Protection</vt:lpwstr>
  </property>
  <property fmtid="{D5CDD505-2E9C-101B-9397-08002B2CF9AE}" pid="8" name="MSIP_Label_599fcdbe-77c1-4701-93eb-126e2506d6ae_ActionId">
    <vt:lpwstr>90d70f27-832c-4648-b0f1-9f394da91ec8</vt:lpwstr>
  </property>
  <property fmtid="{D5CDD505-2E9C-101B-9397-08002B2CF9AE}" pid="9" name="MSIP_Label_599fcdbe-77c1-4701-93eb-126e2506d6ae_Extended_MSFT_Method">
    <vt:lpwstr>Automatic</vt:lpwstr>
  </property>
  <property fmtid="{D5CDD505-2E9C-101B-9397-08002B2CF9AE}" pid="10" name="Sensitivity">
    <vt:lpwstr>General</vt:lpwstr>
  </property>
</Properties>
</file>