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0" r:id="rId4"/>
    <p:sldId id="264" r:id="rId5"/>
    <p:sldId id="257" r:id="rId6"/>
    <p:sldId id="258" r:id="rId7"/>
    <p:sldId id="259" r:id="rId8"/>
    <p:sldId id="263" r:id="rId9"/>
    <p:sldId id="261" r:id="rId10"/>
    <p:sldId id="262" r:id="rId11"/>
    <p:sldId id="271" r:id="rId12"/>
    <p:sldId id="269" r:id="rId13"/>
    <p:sldId id="282" r:id="rId14"/>
    <p:sldId id="267" r:id="rId15"/>
    <p:sldId id="272" r:id="rId16"/>
    <p:sldId id="268" r:id="rId17"/>
    <p:sldId id="274" r:id="rId18"/>
    <p:sldId id="273" r:id="rId19"/>
    <p:sldId id="279" r:id="rId20"/>
    <p:sldId id="278" r:id="rId21"/>
    <p:sldId id="276" r:id="rId22"/>
    <p:sldId id="277" r:id="rId23"/>
    <p:sldId id="283"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07" autoAdjust="0"/>
    <p:restoredTop sz="94660"/>
  </p:normalViewPr>
  <p:slideViewPr>
    <p:cSldViewPr snapToGrid="0">
      <p:cViewPr varScale="1">
        <p:scale>
          <a:sx n="105" d="100"/>
          <a:sy n="105" d="100"/>
        </p:scale>
        <p:origin x="15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_b7k6pEnyQ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sabilitystatistics.org/StatusReports/2017-PDF/2017-StatusReport_WI.pdf?CFID=20062669&amp;CFTOKEN=ee5b6eae8414a64e-60583DFD-E415-F38E-1247D59CBBFA3068"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W6c6JLbczC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ebaim.org/articles/cognitive/"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sychologytoday.com/us/blog/my-life-aspergers/201310/what-is-neurodiversity"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imh.nih.gov/health/topics/autism-spectrum-disorders-asd/index.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imh.nih.gov/health/topics/autism-spectrum-disorders-asd/index.sht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OR36jrx_L44" TargetMode="External"/><Relationship Id="rId1" Type="http://schemas.openxmlformats.org/officeDocument/2006/relationships/slideLayout" Target="../slideLayouts/slideLayout2.xml"/><Relationship Id="rId4" Type="http://schemas.openxmlformats.org/officeDocument/2006/relationships/hyperlink" Target="https://www.nimh.nih.gov/health/topics/autism-spectrum-disorders-asd/index.s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autismspeaks.org/what-auti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wKlMcLTqR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utismspeaks.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_o5shDrPiM" TargetMode="External"/><Relationship Id="rId2" Type="http://schemas.openxmlformats.org/officeDocument/2006/relationships/hyperlink" Target="https://www.youtube.com/watch?v=3b5OGx-v6A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sabilitystatistic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761226"/>
          </a:xfrm>
        </p:spPr>
        <p:txBody>
          <a:bodyPr/>
          <a:lstStyle/>
          <a:p>
            <a:r>
              <a:rPr lang="en-US" dirty="0"/>
              <a:t>Understanding Autism</a:t>
            </a:r>
            <a:br>
              <a:rPr lang="en-US" dirty="0"/>
            </a:br>
            <a:r>
              <a:rPr lang="en-US" dirty="0"/>
              <a:t>Spectrum Disorder</a:t>
            </a:r>
          </a:p>
        </p:txBody>
      </p:sp>
      <p:sp>
        <p:nvSpPr>
          <p:cNvPr id="3" name="Subtitle 2"/>
          <p:cNvSpPr>
            <a:spLocks noGrp="1"/>
          </p:cNvSpPr>
          <p:nvPr>
            <p:ph type="subTitle" idx="1"/>
          </p:nvPr>
        </p:nvSpPr>
        <p:spPr>
          <a:xfrm>
            <a:off x="1154955" y="3666227"/>
            <a:ext cx="8825658" cy="2596550"/>
          </a:xfrm>
        </p:spPr>
        <p:txBody>
          <a:bodyPr>
            <a:normAutofit/>
          </a:bodyPr>
          <a:lstStyle/>
          <a:p>
            <a:r>
              <a:rPr lang="en-US" dirty="0">
                <a:solidFill>
                  <a:schemeClr val="tx1"/>
                </a:solidFill>
              </a:rPr>
              <a:t>Watch:  Things that People with Disabilities wish you knew – 5 minutes </a:t>
            </a:r>
          </a:p>
          <a:p>
            <a:r>
              <a:rPr lang="en-US" dirty="0">
                <a:solidFill>
                  <a:schemeClr val="tx1"/>
                </a:solidFill>
              </a:rPr>
              <a:t> </a:t>
            </a:r>
            <a:r>
              <a:rPr lang="en-US" dirty="0">
                <a:hlinkClick r:id="rId2"/>
              </a:rPr>
              <a:t>https://www.youtube.com/watch?v=_b7k6pEnyQ4</a:t>
            </a:r>
            <a:r>
              <a:rPr lang="en-US" dirty="0"/>
              <a:t> </a:t>
            </a:r>
          </a:p>
          <a:p>
            <a:endParaRPr lang="en-US" dirty="0">
              <a:solidFill>
                <a:schemeClr val="tx1"/>
              </a:solidFill>
            </a:endParaRPr>
          </a:p>
          <a:p>
            <a:r>
              <a:rPr lang="en-US" dirty="0">
                <a:solidFill>
                  <a:schemeClr val="tx1"/>
                </a:solidFill>
              </a:rPr>
              <a:t>Class discussion:  What was surprising or new information?</a:t>
            </a:r>
          </a:p>
          <a:p>
            <a:r>
              <a:rPr lang="en-US" dirty="0">
                <a:solidFill>
                  <a:schemeClr val="tx1"/>
                </a:solidFill>
              </a:rPr>
              <a:t>How can you use the information?</a:t>
            </a:r>
          </a:p>
        </p:txBody>
      </p:sp>
      <p:pic>
        <p:nvPicPr>
          <p:cNvPr id="4" name="Picture 3"/>
          <p:cNvPicPr>
            <a:picLocks noChangeAspect="1"/>
          </p:cNvPicPr>
          <p:nvPr/>
        </p:nvPicPr>
        <p:blipFill>
          <a:blip r:embed="rId3"/>
          <a:stretch>
            <a:fillRect/>
          </a:stretch>
        </p:blipFill>
        <p:spPr>
          <a:xfrm>
            <a:off x="9592574" y="851590"/>
            <a:ext cx="2415396" cy="2719746"/>
          </a:xfrm>
          <a:prstGeom prst="rect">
            <a:avLst/>
          </a:prstGeom>
        </p:spPr>
      </p:pic>
    </p:spTree>
    <p:extLst>
      <p:ext uri="{BB962C8B-B14F-4D97-AF65-F5344CB8AC3E}">
        <p14:creationId xmlns:p14="http://schemas.microsoft.com/office/powerpoint/2010/main" val="52171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Wisconsin…..</a:t>
            </a:r>
          </a:p>
        </p:txBody>
      </p:sp>
      <p:pic>
        <p:nvPicPr>
          <p:cNvPr id="4" name="Content Placeholder 3"/>
          <p:cNvPicPr>
            <a:picLocks noGrp="1" noChangeAspect="1"/>
          </p:cNvPicPr>
          <p:nvPr>
            <p:ph idx="1"/>
          </p:nvPr>
        </p:nvPicPr>
        <p:blipFill>
          <a:blip r:embed="rId2"/>
          <a:stretch>
            <a:fillRect/>
          </a:stretch>
        </p:blipFill>
        <p:spPr>
          <a:xfrm>
            <a:off x="4106174" y="77638"/>
            <a:ext cx="6323161" cy="6650338"/>
          </a:xfrm>
          <a:prstGeom prst="rect">
            <a:avLst/>
          </a:prstGeom>
        </p:spPr>
      </p:pic>
      <p:sp>
        <p:nvSpPr>
          <p:cNvPr id="5" name="Rectangle 4"/>
          <p:cNvSpPr/>
          <p:nvPr/>
        </p:nvSpPr>
        <p:spPr>
          <a:xfrm>
            <a:off x="250166" y="4329832"/>
            <a:ext cx="3441940" cy="461665"/>
          </a:xfrm>
          <a:prstGeom prst="rect">
            <a:avLst/>
          </a:prstGeom>
        </p:spPr>
        <p:txBody>
          <a:bodyPr wrap="square">
            <a:spAutoFit/>
          </a:bodyPr>
          <a:lstStyle/>
          <a:p>
            <a:r>
              <a:rPr lang="en-US" sz="800" dirty="0">
                <a:hlinkClick r:id="rId3"/>
              </a:rPr>
              <a:t>http://www.disabilitystatistics.org/StatusReports/2017-PDF/2017-StatusReport_WI.pdf?CFID=20062669&amp;CFTOKEN=ee5b6eae8414a64e-60583DFD-E415-F38E-1247D59CBBFA3068</a:t>
            </a:r>
            <a:r>
              <a:rPr lang="en-US" sz="800" dirty="0"/>
              <a:t> </a:t>
            </a:r>
          </a:p>
        </p:txBody>
      </p:sp>
    </p:spTree>
    <p:extLst>
      <p:ext uri="{BB962C8B-B14F-4D97-AF65-F5344CB8AC3E}">
        <p14:creationId xmlns:p14="http://schemas.microsoft.com/office/powerpoint/2010/main" val="152945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How to Treat a Person with Disabilities, According to People with Disabilities – 4 minutes</a:t>
            </a:r>
          </a:p>
        </p:txBody>
      </p:sp>
      <p:sp>
        <p:nvSpPr>
          <p:cNvPr id="3" name="Content Placeholder 2"/>
          <p:cNvSpPr>
            <a:spLocks noGrp="1"/>
          </p:cNvSpPr>
          <p:nvPr>
            <p:ph idx="1"/>
          </p:nvPr>
        </p:nvSpPr>
        <p:spPr>
          <a:xfrm>
            <a:off x="1104293" y="3260785"/>
            <a:ext cx="8946541" cy="2987614"/>
          </a:xfrm>
        </p:spPr>
        <p:txBody>
          <a:bodyPr/>
          <a:lstStyle/>
          <a:p>
            <a:pPr marL="0" indent="0" algn="ctr">
              <a:buNone/>
            </a:pPr>
            <a:r>
              <a:rPr lang="en-US" dirty="0">
                <a:hlinkClick r:id="rId2"/>
              </a:rPr>
              <a:t>https://www.youtube.com/watch?v=W6c6JLbczC8</a:t>
            </a: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Class discussion on what they heard and how they feel about the information in the video.</a:t>
            </a:r>
          </a:p>
          <a:p>
            <a:pPr marL="0" indent="0" algn="ctr">
              <a:buNone/>
            </a:pPr>
            <a:r>
              <a:rPr lang="en-US" dirty="0"/>
              <a:t>What will they do with the information? </a:t>
            </a:r>
          </a:p>
        </p:txBody>
      </p:sp>
    </p:spTree>
    <p:extLst>
      <p:ext uri="{BB962C8B-B14F-4D97-AF65-F5344CB8AC3E}">
        <p14:creationId xmlns:p14="http://schemas.microsoft.com/office/powerpoint/2010/main" val="61952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far from the first 10 slides:</a:t>
            </a:r>
            <a:br>
              <a:rPr lang="en-US" dirty="0"/>
            </a:br>
            <a:r>
              <a:rPr lang="en-US" dirty="0"/>
              <a:t/>
            </a:r>
            <a:br>
              <a:rPr lang="en-US" dirty="0"/>
            </a:br>
            <a:r>
              <a:rPr lang="en-US" dirty="0"/>
              <a:t/>
            </a:r>
            <a:br>
              <a:rPr lang="en-US" dirty="0"/>
            </a:br>
            <a:r>
              <a:rPr lang="en-US" dirty="0"/>
              <a:t>What was surprising information?</a:t>
            </a:r>
            <a:br>
              <a:rPr lang="en-US" dirty="0"/>
            </a:br>
            <a:r>
              <a:rPr lang="en-US" dirty="0"/>
              <a:t>What is confusing information?</a:t>
            </a:r>
            <a:br>
              <a:rPr lang="en-US" dirty="0"/>
            </a:br>
            <a:r>
              <a:rPr lang="en-US" dirty="0"/>
              <a:t>What is the most important information you’ve heard?</a:t>
            </a:r>
            <a:br>
              <a:rPr lang="en-US" dirty="0"/>
            </a:br>
            <a:endParaRPr lang="en-US" dirty="0"/>
          </a:p>
        </p:txBody>
      </p:sp>
    </p:spTree>
    <p:extLst>
      <p:ext uri="{BB962C8B-B14F-4D97-AF65-F5344CB8AC3E}">
        <p14:creationId xmlns:p14="http://schemas.microsoft.com/office/powerpoint/2010/main" val="107855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of the General </a:t>
            </a:r>
            <a:r>
              <a:rPr lang="en-US" dirty="0"/>
              <a:t>Categories of Disabilities</a:t>
            </a:r>
          </a:p>
        </p:txBody>
      </p:sp>
      <p:sp>
        <p:nvSpPr>
          <p:cNvPr id="3" name="Content Placeholder 2"/>
          <p:cNvSpPr>
            <a:spLocks noGrp="1"/>
          </p:cNvSpPr>
          <p:nvPr>
            <p:ph idx="1"/>
          </p:nvPr>
        </p:nvSpPr>
        <p:spPr>
          <a:xfrm>
            <a:off x="1103312" y="1742536"/>
            <a:ext cx="8946541" cy="4505863"/>
          </a:xfrm>
        </p:spPr>
        <p:txBody>
          <a:bodyPr>
            <a:normAutofit/>
          </a:bodyPr>
          <a:lstStyle/>
          <a:p>
            <a:r>
              <a:rPr lang="en-US" sz="2400" dirty="0"/>
              <a:t>Hearing</a:t>
            </a:r>
          </a:p>
          <a:p>
            <a:r>
              <a:rPr lang="en-US" sz="2400" dirty="0"/>
              <a:t>Visual</a:t>
            </a:r>
          </a:p>
          <a:p>
            <a:r>
              <a:rPr lang="en-US" sz="2400" dirty="0"/>
              <a:t>Ambulatory</a:t>
            </a:r>
          </a:p>
          <a:p>
            <a:r>
              <a:rPr lang="en-US" sz="2400" b="1" dirty="0"/>
              <a:t>Cognitive (Because of a physical, mental, or emotional condition, this person has serious difficulty concentrating, remembering, or making decisions)</a:t>
            </a:r>
          </a:p>
          <a:p>
            <a:r>
              <a:rPr lang="en-US" sz="2400" dirty="0"/>
              <a:t>Self Care (taking care of themselves such as bathing, eating)</a:t>
            </a:r>
          </a:p>
          <a:p>
            <a:r>
              <a:rPr lang="en-US" sz="2400" dirty="0"/>
              <a:t>Independent living (Because of a physical, mental, or emotional condition, this person has difficulty doing errands alone such as visiting a doctor’s office or shopping)</a:t>
            </a:r>
          </a:p>
          <a:p>
            <a:endParaRPr lang="en-US" dirty="0"/>
          </a:p>
          <a:p>
            <a:endParaRPr lang="en-US" dirty="0"/>
          </a:p>
        </p:txBody>
      </p:sp>
    </p:spTree>
    <p:extLst>
      <p:ext uri="{BB962C8B-B14F-4D97-AF65-F5344CB8AC3E}">
        <p14:creationId xmlns:p14="http://schemas.microsoft.com/office/powerpoint/2010/main" val="284360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Cognitive Disabilities – Classifications</a:t>
            </a:r>
            <a:br>
              <a:rPr lang="en-US" dirty="0"/>
            </a:br>
            <a:r>
              <a:rPr lang="en-US" sz="1000" dirty="0"/>
              <a:t>Retrieved on 6.19.19 from Utah State University Center for Personals with Disabilities </a:t>
            </a:r>
            <a:r>
              <a:rPr lang="en-US" sz="800" dirty="0">
                <a:hlinkClick r:id="rId2"/>
              </a:rPr>
              <a:t>https://webaim.org/articles/cognitive/</a:t>
            </a:r>
            <a:r>
              <a:rPr lang="en-US" sz="800" dirty="0"/>
              <a:t>)</a:t>
            </a:r>
          </a:p>
        </p:txBody>
      </p:sp>
      <p:sp>
        <p:nvSpPr>
          <p:cNvPr id="5" name="Text Placeholder 4"/>
          <p:cNvSpPr>
            <a:spLocks noGrp="1"/>
          </p:cNvSpPr>
          <p:nvPr>
            <p:ph type="body" idx="1"/>
          </p:nvPr>
        </p:nvSpPr>
        <p:spPr/>
        <p:txBody>
          <a:bodyPr/>
          <a:lstStyle/>
          <a:p>
            <a:r>
              <a:rPr lang="en-US" b="1" dirty="0">
                <a:solidFill>
                  <a:schemeClr val="tx1"/>
                </a:solidFill>
              </a:rPr>
              <a:t>Clinical</a:t>
            </a:r>
            <a:r>
              <a:rPr lang="en-US" b="1" dirty="0"/>
              <a:t>	</a:t>
            </a:r>
            <a:r>
              <a:rPr lang="en-US" dirty="0"/>
              <a:t>	</a:t>
            </a:r>
          </a:p>
        </p:txBody>
      </p:sp>
      <p:sp>
        <p:nvSpPr>
          <p:cNvPr id="6" name="Content Placeholder 5"/>
          <p:cNvSpPr>
            <a:spLocks noGrp="1"/>
          </p:cNvSpPr>
          <p:nvPr>
            <p:ph sz="half" idx="2"/>
          </p:nvPr>
        </p:nvSpPr>
        <p:spPr/>
        <p:txBody>
          <a:bodyPr>
            <a:normAutofit fontScale="92500"/>
          </a:bodyPr>
          <a:lstStyle/>
          <a:p>
            <a:pPr marL="0" indent="0">
              <a:buNone/>
            </a:pPr>
            <a:r>
              <a:rPr lang="en-US" dirty="0"/>
              <a:t>Clinical diagnoses of cognitive disabilities include </a:t>
            </a:r>
          </a:p>
          <a:p>
            <a:r>
              <a:rPr lang="en-US" b="1" u="sng" dirty="0">
                <a:effectLst>
                  <a:outerShdw blurRad="38100" dist="38100" dir="2700000" algn="tl">
                    <a:srgbClr val="000000">
                      <a:alpha val="43137"/>
                    </a:srgbClr>
                  </a:outerShdw>
                </a:effectLst>
              </a:rPr>
              <a:t>Autism</a:t>
            </a:r>
          </a:p>
          <a:p>
            <a:r>
              <a:rPr lang="en-US" dirty="0"/>
              <a:t>Down Syndrome</a:t>
            </a:r>
          </a:p>
          <a:p>
            <a:r>
              <a:rPr lang="en-US" dirty="0"/>
              <a:t>traumatic brain injury (TBI)</a:t>
            </a:r>
          </a:p>
          <a:p>
            <a:r>
              <a:rPr lang="en-US" dirty="0"/>
              <a:t>Dementia</a:t>
            </a:r>
          </a:p>
          <a:p>
            <a:r>
              <a:rPr lang="en-US" dirty="0"/>
              <a:t>Less severe cognitive conditions include </a:t>
            </a:r>
          </a:p>
          <a:p>
            <a:pPr lvl="1"/>
            <a:r>
              <a:rPr lang="en-US" dirty="0"/>
              <a:t>attention deficit disorder (ADD)</a:t>
            </a:r>
          </a:p>
          <a:p>
            <a:pPr lvl="1"/>
            <a:r>
              <a:rPr lang="en-US" dirty="0"/>
              <a:t>dyslexia (difficulty reading)</a:t>
            </a:r>
          </a:p>
          <a:p>
            <a:pPr lvl="1"/>
            <a:r>
              <a:rPr lang="en-US" dirty="0"/>
              <a:t>dyscalculia (difficulty with math)</a:t>
            </a:r>
          </a:p>
          <a:p>
            <a:pPr lvl="1"/>
            <a:r>
              <a:rPr lang="en-US" dirty="0"/>
              <a:t>learning disabilities in general. </a:t>
            </a:r>
          </a:p>
        </p:txBody>
      </p:sp>
      <p:sp>
        <p:nvSpPr>
          <p:cNvPr id="7" name="Text Placeholder 6"/>
          <p:cNvSpPr>
            <a:spLocks noGrp="1"/>
          </p:cNvSpPr>
          <p:nvPr>
            <p:ph type="body" sz="quarter" idx="3"/>
          </p:nvPr>
        </p:nvSpPr>
        <p:spPr/>
        <p:txBody>
          <a:bodyPr/>
          <a:lstStyle/>
          <a:p>
            <a:r>
              <a:rPr lang="en-US" b="1" dirty="0">
                <a:solidFill>
                  <a:schemeClr val="tx1"/>
                </a:solidFill>
              </a:rPr>
              <a:t>Functional</a:t>
            </a:r>
          </a:p>
        </p:txBody>
      </p:sp>
      <p:sp>
        <p:nvSpPr>
          <p:cNvPr id="8" name="Content Placeholder 7"/>
          <p:cNvSpPr>
            <a:spLocks noGrp="1"/>
          </p:cNvSpPr>
          <p:nvPr>
            <p:ph sz="quarter" idx="4"/>
          </p:nvPr>
        </p:nvSpPr>
        <p:spPr/>
        <p:txBody>
          <a:bodyPr>
            <a:normAutofit lnSpcReduction="10000"/>
          </a:bodyPr>
          <a:lstStyle/>
          <a:p>
            <a:pPr marL="0" indent="0">
              <a:buNone/>
            </a:pPr>
            <a:r>
              <a:rPr lang="en-US" dirty="0"/>
              <a:t>Functional disabilities focus on the resulting abilities and challenges. Some of the main categories of functional cognitive disabilities include deficits or difficulties with:</a:t>
            </a:r>
          </a:p>
          <a:p>
            <a:r>
              <a:rPr lang="en-US" dirty="0"/>
              <a:t>Memory</a:t>
            </a:r>
          </a:p>
          <a:p>
            <a:r>
              <a:rPr lang="en-US" dirty="0"/>
              <a:t>Problem-solving</a:t>
            </a:r>
          </a:p>
          <a:p>
            <a:r>
              <a:rPr lang="en-US" dirty="0"/>
              <a:t>Attention</a:t>
            </a:r>
          </a:p>
          <a:p>
            <a:r>
              <a:rPr lang="en-US" dirty="0"/>
              <a:t>Reading, linguistic, and verbal comprehension</a:t>
            </a:r>
          </a:p>
          <a:p>
            <a:r>
              <a:rPr lang="en-US" dirty="0"/>
              <a:t>Math comprehension</a:t>
            </a:r>
          </a:p>
          <a:p>
            <a:r>
              <a:rPr lang="en-US" dirty="0"/>
              <a:t>Visual comprehension</a:t>
            </a:r>
          </a:p>
          <a:p>
            <a:endParaRPr lang="en-US" dirty="0"/>
          </a:p>
        </p:txBody>
      </p:sp>
    </p:spTree>
    <p:extLst>
      <p:ext uri="{BB962C8B-B14F-4D97-AF65-F5344CB8AC3E}">
        <p14:creationId xmlns:p14="http://schemas.microsoft.com/office/powerpoint/2010/main" val="370610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Terms</a:t>
            </a:r>
          </a:p>
        </p:txBody>
      </p:sp>
      <p:sp>
        <p:nvSpPr>
          <p:cNvPr id="3" name="Text Placeholder 2"/>
          <p:cNvSpPr>
            <a:spLocks noGrp="1"/>
          </p:cNvSpPr>
          <p:nvPr>
            <p:ph type="body" idx="1"/>
          </p:nvPr>
        </p:nvSpPr>
        <p:spPr>
          <a:xfrm>
            <a:off x="1103312" y="1289201"/>
            <a:ext cx="4396338" cy="576262"/>
          </a:xfrm>
        </p:spPr>
        <p:txBody>
          <a:bodyPr/>
          <a:lstStyle/>
          <a:p>
            <a:r>
              <a:rPr lang="en-US" b="1" u="sng" dirty="0" err="1">
                <a:solidFill>
                  <a:schemeClr val="tx1"/>
                </a:solidFill>
                <a:effectLst>
                  <a:outerShdw blurRad="38100" dist="38100" dir="2700000" algn="tl">
                    <a:srgbClr val="000000">
                      <a:alpha val="43137"/>
                    </a:srgbClr>
                  </a:outerShdw>
                </a:effectLst>
              </a:rPr>
              <a:t>Neurotypical</a:t>
            </a:r>
            <a:r>
              <a:rPr lang="en-US" b="1" u="sng" dirty="0">
                <a:effectLst>
                  <a:outerShdw blurRad="38100" dist="38100" dir="2700000" algn="tl">
                    <a:srgbClr val="000000">
                      <a:alpha val="43137"/>
                    </a:srgbClr>
                  </a:outerShdw>
                </a:effectLst>
              </a:rPr>
              <a:t>	</a:t>
            </a:r>
            <a:r>
              <a:rPr lang="en-US" dirty="0"/>
              <a:t>					</a:t>
            </a:r>
          </a:p>
        </p:txBody>
      </p:sp>
      <p:sp>
        <p:nvSpPr>
          <p:cNvPr id="4" name="Content Placeholder 3"/>
          <p:cNvSpPr>
            <a:spLocks noGrp="1"/>
          </p:cNvSpPr>
          <p:nvPr>
            <p:ph sz="half" idx="2"/>
          </p:nvPr>
        </p:nvSpPr>
        <p:spPr>
          <a:xfrm>
            <a:off x="766882" y="1942006"/>
            <a:ext cx="4396339" cy="3741738"/>
          </a:xfrm>
        </p:spPr>
        <p:txBody>
          <a:bodyPr/>
          <a:lstStyle/>
          <a:p>
            <a:pPr marL="0" indent="0">
              <a:buNone/>
            </a:pPr>
            <a:r>
              <a:rPr lang="en-US" dirty="0" err="1"/>
              <a:t>Neurotypical</a:t>
            </a:r>
            <a:r>
              <a:rPr lang="en-US" dirty="0"/>
              <a:t> and is often used to refer to people who are not on the autism spectrum. That is, they do not have a diagnosis of autism spectrum disorder.</a:t>
            </a:r>
          </a:p>
          <a:p>
            <a:pPr marL="0" indent="0">
              <a:buNone/>
            </a:pPr>
            <a:r>
              <a:rPr lang="en-US" dirty="0"/>
              <a:t>It is a combination of the words “neurological” and “typical”.</a:t>
            </a:r>
          </a:p>
        </p:txBody>
      </p:sp>
      <p:sp>
        <p:nvSpPr>
          <p:cNvPr id="5" name="Text Placeholder 4"/>
          <p:cNvSpPr>
            <a:spLocks noGrp="1"/>
          </p:cNvSpPr>
          <p:nvPr>
            <p:ph type="body" sz="quarter" idx="3"/>
          </p:nvPr>
        </p:nvSpPr>
        <p:spPr>
          <a:xfrm>
            <a:off x="5896035" y="1152983"/>
            <a:ext cx="4396339" cy="576262"/>
          </a:xfrm>
        </p:spPr>
        <p:txBody>
          <a:bodyPr/>
          <a:lstStyle/>
          <a:p>
            <a:r>
              <a:rPr lang="en-US" b="1" u="sng" dirty="0" err="1">
                <a:solidFill>
                  <a:schemeClr val="tx1"/>
                </a:solidFill>
                <a:effectLst>
                  <a:outerShdw blurRad="38100" dist="38100" dir="2700000" algn="tl">
                    <a:srgbClr val="000000">
                      <a:alpha val="43137"/>
                    </a:srgbClr>
                  </a:outerShdw>
                </a:effectLst>
              </a:rPr>
              <a:t>Neurodiverse</a:t>
            </a:r>
            <a:endParaRPr lang="en-US" b="1" u="sng"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5654495" y="1942007"/>
            <a:ext cx="5137150" cy="4614068"/>
          </a:xfrm>
        </p:spPr>
        <p:txBody>
          <a:bodyPr>
            <a:normAutofit/>
          </a:bodyPr>
          <a:lstStyle/>
          <a:p>
            <a:pPr marL="0" indent="0">
              <a:buNone/>
            </a:pPr>
            <a:r>
              <a:rPr lang="en-US" dirty="0"/>
              <a:t>Neurodiversity is the idea that neurological differences like autism are the result of normal, natural variation in the human genome.  </a:t>
            </a:r>
          </a:p>
          <a:p>
            <a:pPr marL="0" indent="0">
              <a:buNone/>
            </a:pPr>
            <a:r>
              <a:rPr lang="en-US" dirty="0"/>
              <a:t>This represents new and fundamentally different way of looking at conditions that were traditionally viewed as pathology; it’s a viewpoint that is not universally accepted though it is increasingly supported by science.  </a:t>
            </a:r>
          </a:p>
          <a:p>
            <a:pPr marL="0" indent="0">
              <a:buNone/>
            </a:pPr>
            <a:r>
              <a:rPr lang="en-US" dirty="0"/>
              <a:t>That science suggests conditions like autism have a stable prevalence in human society as far back as we can measure.  We are realizing that autism, and other conditions emerge through a combination of genetic predisposition and environmental interaction; they are not the result of disease or injury. </a:t>
            </a:r>
          </a:p>
          <a:p>
            <a:pPr marL="0" indent="0">
              <a:buNone/>
            </a:pPr>
            <a:r>
              <a:rPr lang="en-US" sz="1000" dirty="0">
                <a:hlinkClick r:id="rId2"/>
              </a:rPr>
              <a:t>https://www.psychologytoday.com/us/blog/my-life-aspergers/201310/what-is-neurodiversity</a:t>
            </a:r>
            <a:r>
              <a:rPr lang="en-US" sz="1000" dirty="0"/>
              <a:t> </a:t>
            </a:r>
          </a:p>
        </p:txBody>
      </p:sp>
      <p:pic>
        <p:nvPicPr>
          <p:cNvPr id="7" name="Picture 6"/>
          <p:cNvPicPr>
            <a:picLocks noChangeAspect="1"/>
          </p:cNvPicPr>
          <p:nvPr/>
        </p:nvPicPr>
        <p:blipFill>
          <a:blip r:embed="rId3"/>
          <a:stretch>
            <a:fillRect/>
          </a:stretch>
        </p:blipFill>
        <p:spPr>
          <a:xfrm>
            <a:off x="2011392" y="3812875"/>
            <a:ext cx="3224842" cy="2944124"/>
          </a:xfrm>
          <a:prstGeom prst="rect">
            <a:avLst/>
          </a:prstGeom>
        </p:spPr>
      </p:pic>
    </p:spTree>
    <p:extLst>
      <p:ext uri="{BB962C8B-B14F-4D97-AF65-F5344CB8AC3E}">
        <p14:creationId xmlns:p14="http://schemas.microsoft.com/office/powerpoint/2010/main" val="269262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Autism Spectrum Disorder?</a:t>
            </a:r>
          </a:p>
        </p:txBody>
      </p:sp>
      <p:sp>
        <p:nvSpPr>
          <p:cNvPr id="8" name="Content Placeholder 7"/>
          <p:cNvSpPr>
            <a:spLocks noGrp="1"/>
          </p:cNvSpPr>
          <p:nvPr>
            <p:ph idx="1"/>
          </p:nvPr>
        </p:nvSpPr>
        <p:spPr>
          <a:xfrm>
            <a:off x="1103312" y="2052918"/>
            <a:ext cx="8946541" cy="4460025"/>
          </a:xfrm>
        </p:spPr>
        <p:txBody>
          <a:bodyPr>
            <a:normAutofit/>
          </a:bodyPr>
          <a:lstStyle/>
          <a:p>
            <a:pPr marL="0" indent="0">
              <a:buNone/>
            </a:pPr>
            <a:r>
              <a:rPr lang="en-US" dirty="0"/>
              <a:t>Autism spectrum disorder (ASD) is a developmental disorder that affects communication and behavior. Although autism can be diagnosed at any age, it is said to be a “developmental disorder” because symptoms generally appear in the first two years of life.</a:t>
            </a:r>
          </a:p>
          <a:p>
            <a:pPr marL="0" indent="0">
              <a:buNone/>
            </a:pPr>
            <a:endParaRPr lang="en-US" dirty="0"/>
          </a:p>
          <a:p>
            <a:pPr marL="0" indent="0">
              <a:buNone/>
            </a:pPr>
            <a:r>
              <a:rPr lang="en-US" dirty="0"/>
              <a:t>People with ASD have:</a:t>
            </a:r>
          </a:p>
          <a:p>
            <a:r>
              <a:rPr lang="en-US" dirty="0"/>
              <a:t>Difficulty with communication and interaction with other people</a:t>
            </a:r>
          </a:p>
          <a:p>
            <a:r>
              <a:rPr lang="en-US" dirty="0"/>
              <a:t>Restricted interests and repetitive behaviors</a:t>
            </a:r>
          </a:p>
          <a:p>
            <a:r>
              <a:rPr lang="en-US" dirty="0"/>
              <a:t>Symptoms in these areas that interfere with the person’s ability to function properly in school, work, and other areas of life</a:t>
            </a:r>
          </a:p>
          <a:p>
            <a:pPr marL="0" indent="0" algn="ctr">
              <a:buNone/>
            </a:pPr>
            <a:r>
              <a:rPr lang="en-US" sz="1000" dirty="0">
                <a:hlinkClick r:id="rId2"/>
              </a:rPr>
              <a:t>https://www.nimh.nih.gov/health/topics/autism-spectrum-disorders-asd/index.shtml</a:t>
            </a:r>
            <a:r>
              <a:rPr lang="en-US" sz="1000" dirty="0"/>
              <a:t> </a:t>
            </a:r>
          </a:p>
        </p:txBody>
      </p:sp>
      <p:pic>
        <p:nvPicPr>
          <p:cNvPr id="9" name="Picture 8"/>
          <p:cNvPicPr>
            <a:picLocks noChangeAspect="1"/>
          </p:cNvPicPr>
          <p:nvPr/>
        </p:nvPicPr>
        <p:blipFill>
          <a:blip r:embed="rId3"/>
          <a:stretch>
            <a:fillRect/>
          </a:stretch>
        </p:blipFill>
        <p:spPr>
          <a:xfrm>
            <a:off x="9953715" y="3071992"/>
            <a:ext cx="2066925" cy="1990725"/>
          </a:xfrm>
          <a:prstGeom prst="rect">
            <a:avLst/>
          </a:prstGeom>
        </p:spPr>
      </p:pic>
    </p:spTree>
    <p:extLst>
      <p:ext uri="{BB962C8B-B14F-4D97-AF65-F5344CB8AC3E}">
        <p14:creationId xmlns:p14="http://schemas.microsoft.com/office/powerpoint/2010/main" val="52698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69387" y="904343"/>
            <a:ext cx="4396338" cy="1135541"/>
          </a:xfrm>
        </p:spPr>
        <p:txBody>
          <a:bodyPr/>
          <a:lstStyle/>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dirty="0">
                <a:solidFill>
                  <a:schemeClr val="tx1"/>
                </a:solidFill>
              </a:rPr>
              <a:t>Social communication / interaction behaviors may include:</a:t>
            </a:r>
          </a:p>
          <a:p>
            <a:endParaRPr lang="en-US" dirty="0"/>
          </a:p>
        </p:txBody>
      </p:sp>
      <p:sp>
        <p:nvSpPr>
          <p:cNvPr id="6" name="Content Placeholder 5"/>
          <p:cNvSpPr>
            <a:spLocks noGrp="1"/>
          </p:cNvSpPr>
          <p:nvPr>
            <p:ph sz="half" idx="2"/>
          </p:nvPr>
        </p:nvSpPr>
        <p:spPr>
          <a:xfrm>
            <a:off x="646982" y="1785668"/>
            <a:ext cx="4852670" cy="4470670"/>
          </a:xfrm>
        </p:spPr>
        <p:txBody>
          <a:bodyPr>
            <a:normAutofit fontScale="85000" lnSpcReduction="20000"/>
          </a:bodyPr>
          <a:lstStyle/>
          <a:p>
            <a:r>
              <a:rPr lang="en-US" dirty="0"/>
              <a:t>Making little or inconsistent eye contact</a:t>
            </a:r>
          </a:p>
          <a:p>
            <a:r>
              <a:rPr lang="en-US" dirty="0"/>
              <a:t>Tending not to look at or listen to people</a:t>
            </a:r>
          </a:p>
          <a:p>
            <a:r>
              <a:rPr lang="en-US" dirty="0"/>
              <a:t>Rarely sharing enjoyment of objects or activities by pointing or showing things to others</a:t>
            </a:r>
          </a:p>
          <a:p>
            <a:r>
              <a:rPr lang="en-US" dirty="0"/>
              <a:t>Failing to, or being slow to, respond to someone calling their name or to other verbal attempts to gain attention</a:t>
            </a:r>
          </a:p>
          <a:p>
            <a:r>
              <a:rPr lang="en-US" dirty="0"/>
              <a:t>Having difficulties with the back and forth of conversation</a:t>
            </a:r>
          </a:p>
          <a:p>
            <a:r>
              <a:rPr lang="en-US" dirty="0"/>
              <a:t>Often talking at length about a favorite subject without noticing that others are not interested or without giving others a chance to respond</a:t>
            </a:r>
          </a:p>
          <a:p>
            <a:r>
              <a:rPr lang="en-US" dirty="0"/>
              <a:t>Having facial expressions, movements, and gestures that do not match what is being said</a:t>
            </a:r>
          </a:p>
          <a:p>
            <a:r>
              <a:rPr lang="en-US" dirty="0"/>
              <a:t>Having an unusual tone of voice that may sound sing-song or flat and robot-like</a:t>
            </a:r>
          </a:p>
          <a:p>
            <a:r>
              <a:rPr lang="en-US" dirty="0"/>
              <a:t>Having trouble understanding another person’s point of view or being unable to predict or understand other people’s actions</a:t>
            </a:r>
          </a:p>
        </p:txBody>
      </p:sp>
      <p:sp>
        <p:nvSpPr>
          <p:cNvPr id="7" name="Text Placeholder 6"/>
          <p:cNvSpPr>
            <a:spLocks noGrp="1"/>
          </p:cNvSpPr>
          <p:nvPr>
            <p:ph type="body" sz="quarter" idx="3"/>
          </p:nvPr>
        </p:nvSpPr>
        <p:spPr>
          <a:xfrm>
            <a:off x="5654495" y="642405"/>
            <a:ext cx="4396339" cy="1397479"/>
          </a:xfrm>
        </p:spPr>
        <p:txBody>
          <a:bodyPr/>
          <a:lstStyle/>
          <a:p>
            <a:r>
              <a:rPr lang="en-US" dirty="0">
                <a:solidFill>
                  <a:schemeClr val="tx1"/>
                </a:solidFill>
              </a:rPr>
              <a:t>Restrictive / repetitive behaviors may include:</a:t>
            </a:r>
          </a:p>
          <a:p>
            <a:endParaRPr lang="en-US" dirty="0"/>
          </a:p>
        </p:txBody>
      </p:sp>
      <p:sp>
        <p:nvSpPr>
          <p:cNvPr id="8" name="Content Placeholder 7"/>
          <p:cNvSpPr>
            <a:spLocks noGrp="1"/>
          </p:cNvSpPr>
          <p:nvPr>
            <p:ph sz="quarter" idx="4"/>
          </p:nvPr>
        </p:nvSpPr>
        <p:spPr>
          <a:xfrm>
            <a:off x="5654495" y="1785668"/>
            <a:ext cx="4912863" cy="4744528"/>
          </a:xfrm>
        </p:spPr>
        <p:txBody>
          <a:bodyPr>
            <a:normAutofit fontScale="92500" lnSpcReduction="20000"/>
          </a:bodyPr>
          <a:lstStyle/>
          <a:p>
            <a:r>
              <a:rPr lang="en-US" dirty="0"/>
              <a:t>Repeating certain behaviors. For example, repeating words or phrases.</a:t>
            </a:r>
          </a:p>
          <a:p>
            <a:r>
              <a:rPr lang="en-US" dirty="0"/>
              <a:t>Having a lasting intense interest in certain topics, such as numbers, details, or facts</a:t>
            </a:r>
          </a:p>
          <a:p>
            <a:r>
              <a:rPr lang="en-US" dirty="0"/>
              <a:t>Having overly focused interests, such as with moving objects or parts of objects</a:t>
            </a:r>
          </a:p>
          <a:p>
            <a:r>
              <a:rPr lang="en-US" dirty="0"/>
              <a:t>Getting upset by slight changes in a routine</a:t>
            </a:r>
          </a:p>
          <a:p>
            <a:r>
              <a:rPr lang="en-US" dirty="0"/>
              <a:t>Being more or less sensitive than other people to sensory input, such as light, noise, clothing, or temperature</a:t>
            </a:r>
          </a:p>
          <a:p>
            <a:r>
              <a:rPr lang="en-US" dirty="0"/>
              <a:t>People with ASD may also experience sleep problems and irritability. Although people with ASD experience many challenges, they may also have many strengths, including:</a:t>
            </a:r>
          </a:p>
          <a:p>
            <a:pPr lvl="1"/>
            <a:r>
              <a:rPr lang="en-US" b="1" dirty="0"/>
              <a:t>Being able to learn things in detail and remember information for long periods of time</a:t>
            </a:r>
          </a:p>
          <a:p>
            <a:pPr lvl="1"/>
            <a:r>
              <a:rPr lang="en-US" b="1" dirty="0"/>
              <a:t>Being strong visual and auditory learners</a:t>
            </a:r>
          </a:p>
          <a:p>
            <a:pPr lvl="1"/>
            <a:r>
              <a:rPr lang="en-US" b="1" dirty="0"/>
              <a:t>Excelling in math, science, music, or art</a:t>
            </a:r>
          </a:p>
          <a:p>
            <a:endParaRPr lang="en-US" dirty="0"/>
          </a:p>
        </p:txBody>
      </p:sp>
      <p:sp>
        <p:nvSpPr>
          <p:cNvPr id="9" name="Rectangle 8"/>
          <p:cNvSpPr/>
          <p:nvPr/>
        </p:nvSpPr>
        <p:spPr>
          <a:xfrm>
            <a:off x="2493702" y="6530196"/>
            <a:ext cx="4530407" cy="246221"/>
          </a:xfrm>
          <a:prstGeom prst="rect">
            <a:avLst/>
          </a:prstGeom>
        </p:spPr>
        <p:txBody>
          <a:bodyPr wrap="none">
            <a:spAutoFit/>
          </a:bodyPr>
          <a:lstStyle/>
          <a:p>
            <a:pPr lvl="0" algn="ctr">
              <a:spcBef>
                <a:spcPts val="1000"/>
              </a:spcBef>
              <a:buClr>
                <a:srgbClr val="0F6FC6"/>
              </a:buClr>
              <a:buSzPct val="80000"/>
            </a:pPr>
            <a:r>
              <a:rPr lang="en-US" sz="1000" dirty="0">
                <a:solidFill>
                  <a:prstClr val="white"/>
                </a:solidFill>
                <a:latin typeface="Garamond" panose="02020404030301010803"/>
                <a:ea typeface="+mj-ea"/>
                <a:cs typeface="+mj-cs"/>
                <a:hlinkClick r:id="rId2"/>
              </a:rPr>
              <a:t>https://www.nimh.nih.gov/health/topics/autism-spectrum-disorders-asd/index.shtml</a:t>
            </a:r>
            <a:r>
              <a:rPr lang="en-US" sz="1000" dirty="0">
                <a:solidFill>
                  <a:prstClr val="white"/>
                </a:solidFill>
                <a:latin typeface="Garamond" panose="02020404030301010803"/>
                <a:ea typeface="+mj-ea"/>
                <a:cs typeface="+mj-cs"/>
              </a:rPr>
              <a:t> </a:t>
            </a:r>
          </a:p>
        </p:txBody>
      </p:sp>
    </p:spTree>
    <p:extLst>
      <p:ext uri="{BB962C8B-B14F-4D97-AF65-F5344CB8AC3E}">
        <p14:creationId xmlns:p14="http://schemas.microsoft.com/office/powerpoint/2010/main" val="205548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Autism Spectrum Disorder?</a:t>
            </a:r>
          </a:p>
        </p:txBody>
      </p:sp>
      <p:sp>
        <p:nvSpPr>
          <p:cNvPr id="3" name="Content Placeholder 2"/>
          <p:cNvSpPr>
            <a:spLocks noGrp="1"/>
          </p:cNvSpPr>
          <p:nvPr>
            <p:ph idx="1"/>
          </p:nvPr>
        </p:nvSpPr>
        <p:spPr>
          <a:xfrm>
            <a:off x="551222" y="1725114"/>
            <a:ext cx="8946541" cy="4195481"/>
          </a:xfrm>
        </p:spPr>
        <p:txBody>
          <a:bodyPr/>
          <a:lstStyle/>
          <a:p>
            <a:pPr marL="0" indent="0">
              <a:buNone/>
            </a:pPr>
            <a:r>
              <a:rPr lang="en-US" dirty="0"/>
              <a:t>Autism is known as a “spectrum” disorder because there is wide variation in the type and severity of symptoms people experience. </a:t>
            </a:r>
          </a:p>
          <a:p>
            <a:pPr marL="0" indent="0">
              <a:buNone/>
            </a:pPr>
            <a:r>
              <a:rPr lang="en-US" dirty="0"/>
              <a:t>ASD occurs in all ethnic, racial, and economic groups. </a:t>
            </a:r>
          </a:p>
          <a:p>
            <a:pPr marL="0" indent="0">
              <a:buNone/>
            </a:pPr>
            <a:r>
              <a:rPr lang="en-US" dirty="0"/>
              <a:t>Although ASD can be a lifelong disorder, treatments and services can improve a person’s symptoms and ability to function. </a:t>
            </a:r>
            <a:endParaRPr lang="en-US" dirty="0" smtClean="0"/>
          </a:p>
          <a:p>
            <a:pPr marL="0" indent="0">
              <a:buNone/>
            </a:pPr>
            <a:endParaRPr lang="en-US" dirty="0"/>
          </a:p>
          <a:p>
            <a:pPr marL="0" indent="0">
              <a:buNone/>
            </a:pPr>
            <a:r>
              <a:rPr lang="en-US" dirty="0" smtClean="0"/>
              <a:t>Watch: Jake: Math Prodigy </a:t>
            </a:r>
            <a:r>
              <a:rPr lang="en-US" dirty="0">
                <a:hlinkClick r:id="rId2"/>
              </a:rPr>
              <a:t>https://</a:t>
            </a:r>
            <a:r>
              <a:rPr lang="en-US" dirty="0" smtClean="0">
                <a:hlinkClick r:id="rId2"/>
              </a:rPr>
              <a:t>www.youtube.com/watch?v=OR36jrx_L44</a:t>
            </a:r>
            <a:endParaRPr lang="en-US" dirty="0" smtClean="0"/>
          </a:p>
          <a:p>
            <a:pPr marL="0" indent="0">
              <a:buNone/>
            </a:pPr>
            <a:r>
              <a:rPr lang="en-US" dirty="0" smtClean="0"/>
              <a:t>13 minutes</a:t>
            </a:r>
            <a:endParaRPr lang="en-US" dirty="0"/>
          </a:p>
          <a:p>
            <a:endParaRPr lang="en-US" dirty="0"/>
          </a:p>
        </p:txBody>
      </p:sp>
      <p:pic>
        <p:nvPicPr>
          <p:cNvPr id="4" name="Picture 3"/>
          <p:cNvPicPr>
            <a:picLocks noChangeAspect="1"/>
          </p:cNvPicPr>
          <p:nvPr/>
        </p:nvPicPr>
        <p:blipFill>
          <a:blip r:embed="rId3"/>
          <a:stretch>
            <a:fillRect/>
          </a:stretch>
        </p:blipFill>
        <p:spPr>
          <a:xfrm>
            <a:off x="8462608" y="3726611"/>
            <a:ext cx="3550309" cy="3036048"/>
          </a:xfrm>
          <a:prstGeom prst="rect">
            <a:avLst/>
          </a:prstGeom>
        </p:spPr>
      </p:pic>
      <p:sp>
        <p:nvSpPr>
          <p:cNvPr id="6" name="Rectangle 5"/>
          <p:cNvSpPr/>
          <p:nvPr/>
        </p:nvSpPr>
        <p:spPr>
          <a:xfrm>
            <a:off x="1225619" y="6017767"/>
            <a:ext cx="4530407" cy="246221"/>
          </a:xfrm>
          <a:prstGeom prst="rect">
            <a:avLst/>
          </a:prstGeom>
        </p:spPr>
        <p:txBody>
          <a:bodyPr wrap="none">
            <a:spAutoFit/>
          </a:bodyPr>
          <a:lstStyle/>
          <a:p>
            <a:pPr lvl="0" algn="ctr">
              <a:spcBef>
                <a:spcPts val="1000"/>
              </a:spcBef>
              <a:buClr>
                <a:srgbClr val="0F6FC6"/>
              </a:buClr>
              <a:buSzPct val="80000"/>
            </a:pPr>
            <a:r>
              <a:rPr lang="en-US" sz="1000" dirty="0">
                <a:solidFill>
                  <a:prstClr val="white"/>
                </a:solidFill>
                <a:latin typeface="Garamond" panose="02020404030301010803"/>
                <a:ea typeface="+mj-ea"/>
                <a:cs typeface="+mj-cs"/>
                <a:hlinkClick r:id="rId4"/>
              </a:rPr>
              <a:t>https://www.nimh.nih.gov/health/topics/autism-spectrum-disorders-asd/index.shtml</a:t>
            </a:r>
            <a:r>
              <a:rPr lang="en-US" sz="1000" dirty="0">
                <a:solidFill>
                  <a:prstClr val="white"/>
                </a:solidFill>
                <a:latin typeface="Garamond" panose="02020404030301010803"/>
                <a:ea typeface="+mj-ea"/>
                <a:cs typeface="+mj-cs"/>
              </a:rPr>
              <a:t> </a:t>
            </a:r>
          </a:p>
        </p:txBody>
      </p:sp>
    </p:spTree>
    <p:extLst>
      <p:ext uri="{BB962C8B-B14F-4D97-AF65-F5344CB8AC3E}">
        <p14:creationId xmlns:p14="http://schemas.microsoft.com/office/powerpoint/2010/main" val="539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02258"/>
            <a:ext cx="8946541" cy="5446142"/>
          </a:xfrm>
        </p:spPr>
        <p:txBody>
          <a:bodyPr/>
          <a:lstStyle/>
          <a:p>
            <a:r>
              <a:rPr lang="en-US" dirty="0"/>
              <a:t>Indicators of autism usually appear by age 2 or 3. Some associated development delays can appear even earlier, and often, it can be diagnosed as early as 18 months. Research shows that early intervention leads to positive outcomes later in life for people with autism.</a:t>
            </a:r>
          </a:p>
          <a:p>
            <a:endParaRPr lang="en-US" dirty="0"/>
          </a:p>
          <a:p>
            <a:r>
              <a:rPr lang="en-US" dirty="0"/>
              <a:t>We know that there is not one autism but many subtypes, most influenced by a combination of genetic and environmental factors. </a:t>
            </a:r>
          </a:p>
          <a:p>
            <a:endParaRPr lang="en-US" dirty="0"/>
          </a:p>
          <a:p>
            <a:r>
              <a:rPr lang="en-US" dirty="0"/>
              <a:t>Because autism is a spectrum disorder, each person with autism has a distinct set of strengths and challenges. The ways in which people with autism learn, think and problem-solve can range from highly skilled to severely challenged. </a:t>
            </a:r>
          </a:p>
          <a:p>
            <a:endParaRPr lang="en-US" dirty="0"/>
          </a:p>
          <a:p>
            <a:pPr marL="0" indent="0" algn="ctr">
              <a:buNone/>
            </a:pPr>
            <a:r>
              <a:rPr lang="en-US" sz="1000" dirty="0">
                <a:hlinkClick r:id="rId2"/>
              </a:rPr>
              <a:t>https://www.autismspeaks.org/what-autism</a:t>
            </a:r>
            <a:r>
              <a:rPr lang="en-US" sz="1000" dirty="0"/>
              <a:t> </a:t>
            </a:r>
          </a:p>
        </p:txBody>
      </p:sp>
    </p:spTree>
    <p:extLst>
      <p:ext uri="{BB962C8B-B14F-4D97-AF65-F5344CB8AC3E}">
        <p14:creationId xmlns:p14="http://schemas.microsoft.com/office/powerpoint/2010/main" val="3223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a:bodyPr>
          <a:lstStyle/>
          <a:p>
            <a:r>
              <a:rPr lang="en-US" sz="2400" dirty="0" smtClean="0"/>
              <a:t>Describe recent statistics for people with disabilities</a:t>
            </a:r>
          </a:p>
          <a:p>
            <a:r>
              <a:rPr lang="en-US" sz="2400" dirty="0" smtClean="0"/>
              <a:t>List the general categories of disabilities</a:t>
            </a:r>
          </a:p>
          <a:p>
            <a:r>
              <a:rPr lang="en-US" sz="2400" dirty="0" smtClean="0"/>
              <a:t>Differentiate between neuro-typical and neuro-diverse</a:t>
            </a:r>
          </a:p>
          <a:p>
            <a:r>
              <a:rPr lang="en-US" sz="2400" dirty="0" smtClean="0"/>
              <a:t>Summarize Autism Spectrum Disorder </a:t>
            </a:r>
          </a:p>
          <a:p>
            <a:r>
              <a:rPr lang="en-US" sz="2400" dirty="0" smtClean="0"/>
              <a:t>List some challenges people with Autism Spectrum Disorder may experience</a:t>
            </a:r>
          </a:p>
          <a:p>
            <a:r>
              <a:rPr lang="en-US" sz="2400" dirty="0" smtClean="0"/>
              <a:t>Discuss what future employers should know about applicants with Autism Spectrum Disorder</a:t>
            </a:r>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418013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3079" y="759125"/>
            <a:ext cx="8656159" cy="5814203"/>
          </a:xfrm>
          <a:prstGeom prst="rect">
            <a:avLst/>
          </a:prstGeom>
        </p:spPr>
      </p:pic>
      <p:sp>
        <p:nvSpPr>
          <p:cNvPr id="5" name="Rectangle 4"/>
          <p:cNvSpPr/>
          <p:nvPr/>
        </p:nvSpPr>
        <p:spPr>
          <a:xfrm>
            <a:off x="9497683" y="2096545"/>
            <a:ext cx="2337758" cy="3139321"/>
          </a:xfrm>
          <a:prstGeom prst="rect">
            <a:avLst/>
          </a:prstGeom>
        </p:spPr>
        <p:txBody>
          <a:bodyPr wrap="square">
            <a:spAutoFit/>
          </a:bodyPr>
          <a:lstStyle/>
          <a:p>
            <a:r>
              <a:rPr lang="en-US" dirty="0"/>
              <a:t>CDC estimates 1 in 59 children have Autism Spectrum Disorder.</a:t>
            </a:r>
          </a:p>
          <a:p>
            <a:endParaRPr lang="en-US" dirty="0"/>
          </a:p>
          <a:p>
            <a:r>
              <a:rPr lang="en-US" dirty="0"/>
              <a:t>The incidence or prevalence is on the rise.  Most agree it is because of better and earlier diagnosis.</a:t>
            </a:r>
          </a:p>
        </p:txBody>
      </p:sp>
    </p:spTree>
    <p:extLst>
      <p:ext uri="{BB962C8B-B14F-4D97-AF65-F5344CB8AC3E}">
        <p14:creationId xmlns:p14="http://schemas.microsoft.com/office/powerpoint/2010/main" val="246747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74220" y="403110"/>
            <a:ext cx="9404723" cy="1400530"/>
          </a:xfrm>
        </p:spPr>
        <p:txBody>
          <a:bodyPr/>
          <a:lstStyle/>
          <a:p>
            <a:r>
              <a:rPr lang="en-US" altLang="en-US" dirty="0"/>
              <a:t>Watch: Autism — what we know (and what we don't know yet) | Wendy Chung</a:t>
            </a:r>
          </a:p>
        </p:txBody>
      </p:sp>
      <p:sp>
        <p:nvSpPr>
          <p:cNvPr id="6147" name="Content Placeholder 2"/>
          <p:cNvSpPr>
            <a:spLocks noGrp="1"/>
          </p:cNvSpPr>
          <p:nvPr>
            <p:ph idx="1"/>
          </p:nvPr>
        </p:nvSpPr>
        <p:spPr/>
        <p:txBody>
          <a:bodyPr>
            <a:normAutofit fontScale="77500" lnSpcReduction="20000"/>
          </a:bodyPr>
          <a:lstStyle/>
          <a:p>
            <a:pPr>
              <a:defRPr/>
            </a:pPr>
            <a:r>
              <a:rPr lang="en-US" altLang="en-US" sz="1800" dirty="0"/>
              <a:t>Students take a piece of paper and draw columns.  During the video, take notes on:</a:t>
            </a:r>
          </a:p>
          <a:p>
            <a:pPr lvl="1">
              <a:defRPr/>
            </a:pPr>
            <a:r>
              <a:rPr lang="en-US" altLang="en-US" dirty="0"/>
              <a:t>What is new information?</a:t>
            </a:r>
          </a:p>
          <a:p>
            <a:pPr lvl="1">
              <a:defRPr/>
            </a:pPr>
            <a:r>
              <a:rPr lang="en-US" altLang="en-US" dirty="0"/>
              <a:t>What is confusing information?</a:t>
            </a:r>
          </a:p>
          <a:p>
            <a:pPr lvl="1">
              <a:defRPr/>
            </a:pPr>
            <a:r>
              <a:rPr lang="en-US" altLang="en-US" dirty="0"/>
              <a:t>What information you already know?</a:t>
            </a:r>
          </a:p>
          <a:p>
            <a:pPr marL="42862" indent="0">
              <a:buNone/>
              <a:defRPr/>
            </a:pPr>
            <a:endParaRPr lang="en-US" altLang="en-US" sz="1800" dirty="0"/>
          </a:p>
          <a:p>
            <a:pPr lvl="0">
              <a:buClr>
                <a:srgbClr val="0F6FC6"/>
              </a:buClr>
            </a:pPr>
            <a:r>
              <a:rPr lang="en-US" dirty="0">
                <a:solidFill>
                  <a:prstClr val="white"/>
                </a:solidFill>
                <a:hlinkClick r:id="rId2"/>
              </a:rPr>
              <a:t>https://www.youtube.com/watch?v=wKlMcLTqRLs</a:t>
            </a:r>
            <a:r>
              <a:rPr lang="en-US" dirty="0">
                <a:solidFill>
                  <a:prstClr val="white"/>
                </a:solidFill>
              </a:rPr>
              <a:t> </a:t>
            </a:r>
          </a:p>
          <a:p>
            <a:pPr lvl="0">
              <a:buClr>
                <a:srgbClr val="0F6FC6"/>
              </a:buClr>
            </a:pPr>
            <a:r>
              <a:rPr lang="en-US" dirty="0">
                <a:solidFill>
                  <a:prstClr val="white"/>
                </a:solidFill>
              </a:rPr>
              <a:t>15.5 minutes</a:t>
            </a:r>
          </a:p>
          <a:p>
            <a:pPr marL="42862" indent="0">
              <a:buNone/>
              <a:defRPr/>
            </a:pPr>
            <a:endParaRPr lang="en-US" altLang="en-US" sz="1800" dirty="0"/>
          </a:p>
          <a:p>
            <a:pPr marL="42862" indent="0">
              <a:buNone/>
              <a:defRPr/>
            </a:pPr>
            <a:endParaRPr lang="en-US" altLang="en-US" sz="1800" dirty="0"/>
          </a:p>
          <a:p>
            <a:pPr marL="42862" indent="0">
              <a:buNone/>
              <a:defRPr/>
            </a:pPr>
            <a:r>
              <a:rPr lang="en-US" altLang="en-US" sz="1800" dirty="0"/>
              <a:t>Class discussion follows the video</a:t>
            </a:r>
          </a:p>
          <a:p>
            <a:pPr marL="42862" indent="0">
              <a:buNone/>
              <a:defRPr/>
            </a:pPr>
            <a:r>
              <a:rPr lang="en-US" altLang="en-US" sz="1800" dirty="0"/>
              <a:t>	What is new information?</a:t>
            </a:r>
          </a:p>
          <a:p>
            <a:pPr marL="442912" lvl="1" indent="0">
              <a:buNone/>
              <a:defRPr/>
            </a:pPr>
            <a:r>
              <a:rPr lang="en-US" altLang="en-US" sz="1600" dirty="0"/>
              <a:t>What is confusing information?</a:t>
            </a:r>
          </a:p>
          <a:p>
            <a:pPr marL="442912" lvl="1" indent="0">
              <a:buNone/>
              <a:defRPr/>
            </a:pPr>
            <a:r>
              <a:rPr lang="en-US" altLang="en-US" sz="1600" dirty="0"/>
              <a:t>What information did  you already know?</a:t>
            </a:r>
          </a:p>
          <a:p>
            <a:pPr marL="442912" lvl="1" indent="0">
              <a:buNone/>
              <a:defRPr/>
            </a:pPr>
            <a:r>
              <a:rPr lang="en-US" altLang="en-US" sz="1600" dirty="0"/>
              <a:t>How will you use the information?</a:t>
            </a:r>
          </a:p>
          <a:p>
            <a:pPr>
              <a:defRPr/>
            </a:pPr>
            <a:endParaRPr lang="en-US" altLang="en-US" dirty="0"/>
          </a:p>
          <a:p>
            <a:pPr>
              <a:defRPr/>
            </a:pPr>
            <a:endParaRPr lang="en-US" altLang="en-US" dirty="0"/>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64852">
            <a:off x="7198235" y="2637395"/>
            <a:ext cx="3276600" cy="381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39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 Students in Pairs Research Autism Speaks</a:t>
            </a:r>
          </a:p>
        </p:txBody>
      </p:sp>
      <p:sp>
        <p:nvSpPr>
          <p:cNvPr id="6" name="Content Placeholder 5"/>
          <p:cNvSpPr>
            <a:spLocks noGrp="1"/>
          </p:cNvSpPr>
          <p:nvPr>
            <p:ph sz="half" idx="2"/>
          </p:nvPr>
        </p:nvSpPr>
        <p:spPr>
          <a:xfrm>
            <a:off x="1103312" y="1984075"/>
            <a:ext cx="5297488" cy="4684143"/>
          </a:xfrm>
        </p:spPr>
        <p:txBody>
          <a:bodyPr>
            <a:normAutofit/>
          </a:bodyPr>
          <a:lstStyle/>
          <a:p>
            <a:pPr marL="0" indent="0">
              <a:buNone/>
            </a:pPr>
            <a:r>
              <a:rPr lang="en-US" dirty="0">
                <a:hlinkClick r:id="rId2"/>
              </a:rPr>
              <a:t>https://www.autismspeaks.org/</a:t>
            </a:r>
            <a:r>
              <a:rPr lang="en-US" dirty="0"/>
              <a:t> </a:t>
            </a:r>
          </a:p>
          <a:p>
            <a:endParaRPr lang="en-US" dirty="0"/>
          </a:p>
          <a:p>
            <a:r>
              <a:rPr lang="en-US" dirty="0"/>
              <a:t>Explore the website.</a:t>
            </a:r>
          </a:p>
          <a:p>
            <a:r>
              <a:rPr lang="en-US" dirty="0"/>
              <a:t>List what the organization does.</a:t>
            </a:r>
          </a:p>
          <a:p>
            <a:r>
              <a:rPr lang="en-US" dirty="0"/>
              <a:t>Everyone stand up. Pairs take turns describing one action that they found on the website.  </a:t>
            </a:r>
          </a:p>
          <a:p>
            <a:r>
              <a:rPr lang="en-US" dirty="0"/>
              <a:t>Teacher writes responses on the board, overhead or easel paper.</a:t>
            </a:r>
          </a:p>
          <a:p>
            <a:r>
              <a:rPr lang="en-US" dirty="0"/>
              <a:t>When a team has exhausted their list, they sit down.</a:t>
            </a:r>
          </a:p>
          <a:p>
            <a:r>
              <a:rPr lang="en-US" dirty="0"/>
              <a:t>The last pair standing earns applause for comprehensive research.</a:t>
            </a:r>
          </a:p>
          <a:p>
            <a:endParaRPr lang="en-US" dirty="0"/>
          </a:p>
        </p:txBody>
      </p:sp>
      <p:pic>
        <p:nvPicPr>
          <p:cNvPr id="9" name="Picture 8"/>
          <p:cNvPicPr>
            <a:picLocks noChangeAspect="1"/>
          </p:cNvPicPr>
          <p:nvPr/>
        </p:nvPicPr>
        <p:blipFill>
          <a:blip r:embed="rId3"/>
          <a:stretch>
            <a:fillRect/>
          </a:stretch>
        </p:blipFill>
        <p:spPr>
          <a:xfrm>
            <a:off x="8704053" y="2147977"/>
            <a:ext cx="3303917" cy="3441939"/>
          </a:xfrm>
          <a:prstGeom prst="rect">
            <a:avLst/>
          </a:prstGeom>
        </p:spPr>
      </p:pic>
    </p:spTree>
    <p:extLst>
      <p:ext uri="{BB962C8B-B14F-4D97-AF65-F5344CB8AC3E}">
        <p14:creationId xmlns:p14="http://schemas.microsoft.com/office/powerpoint/2010/main" val="22561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Hiring autistic workers </a:t>
            </a:r>
          </a:p>
        </p:txBody>
      </p:sp>
      <p:sp>
        <p:nvSpPr>
          <p:cNvPr id="8" name="Content Placeholder 7"/>
          <p:cNvSpPr>
            <a:spLocks noGrp="1"/>
          </p:cNvSpPr>
          <p:nvPr>
            <p:ph idx="1"/>
          </p:nvPr>
        </p:nvSpPr>
        <p:spPr>
          <a:xfrm>
            <a:off x="1103312" y="1581912"/>
            <a:ext cx="8946541" cy="4666487"/>
          </a:xfrm>
        </p:spPr>
        <p:txBody>
          <a:bodyPr>
            <a:normAutofit lnSpcReduction="10000"/>
          </a:bodyPr>
          <a:lstStyle/>
          <a:p>
            <a:r>
              <a:rPr lang="en-US" dirty="0">
                <a:solidFill>
                  <a:prstClr val="white"/>
                </a:solidFill>
              </a:rPr>
              <a:t>IT related </a:t>
            </a:r>
            <a:r>
              <a:rPr lang="en-US" dirty="0" smtClean="0">
                <a:solidFill>
                  <a:prstClr val="white"/>
                </a:solidFill>
              </a:rPr>
              <a:t>roles </a:t>
            </a:r>
            <a:r>
              <a:rPr lang="en-US" dirty="0" smtClean="0">
                <a:hlinkClick r:id="rId2"/>
              </a:rPr>
              <a:t>https</a:t>
            </a:r>
            <a:r>
              <a:rPr lang="en-US" dirty="0">
                <a:hlinkClick r:id="rId2"/>
              </a:rPr>
              <a:t>://www.youtube.com/watch?v=3b5OGx-v6Ao</a:t>
            </a:r>
            <a:r>
              <a:rPr lang="en-US" dirty="0"/>
              <a:t> </a:t>
            </a:r>
          </a:p>
          <a:p>
            <a:r>
              <a:rPr lang="en-US" dirty="0" smtClean="0"/>
              <a:t>11.5 minutes</a:t>
            </a:r>
          </a:p>
          <a:p>
            <a:endParaRPr lang="en-US" dirty="0"/>
          </a:p>
          <a:p>
            <a:r>
              <a:rPr lang="en-US" dirty="0" smtClean="0"/>
              <a:t>AND/OR</a:t>
            </a:r>
          </a:p>
          <a:p>
            <a:endParaRPr lang="en-US" dirty="0"/>
          </a:p>
          <a:p>
            <a:r>
              <a:rPr lang="en-US" dirty="0" smtClean="0"/>
              <a:t>Skilled workers: </a:t>
            </a:r>
            <a:r>
              <a:rPr lang="en-US" dirty="0">
                <a:hlinkClick r:id="rId3"/>
              </a:rPr>
              <a:t>https://</a:t>
            </a:r>
            <a:r>
              <a:rPr lang="en-US" dirty="0" smtClean="0">
                <a:hlinkClick r:id="rId3"/>
              </a:rPr>
              <a:t>www.youtube.com/watch?v=c_o5shDrPiM</a:t>
            </a:r>
            <a:endParaRPr lang="en-US" dirty="0" smtClean="0"/>
          </a:p>
          <a:p>
            <a:r>
              <a:rPr lang="en-US" dirty="0" smtClean="0"/>
              <a:t>9 minutes</a:t>
            </a:r>
            <a:endParaRPr lang="en-US" dirty="0"/>
          </a:p>
          <a:p>
            <a:endParaRPr lang="en-US" dirty="0"/>
          </a:p>
          <a:p>
            <a:endParaRPr lang="en-US" dirty="0"/>
          </a:p>
          <a:p>
            <a:endParaRPr lang="en-US" dirty="0"/>
          </a:p>
          <a:p>
            <a:pPr marL="0" indent="0" algn="ctr">
              <a:buNone/>
            </a:pPr>
            <a:r>
              <a:rPr lang="en-US" dirty="0"/>
              <a:t>Discussion:  What should everyone know?</a:t>
            </a:r>
          </a:p>
        </p:txBody>
      </p:sp>
    </p:spTree>
    <p:extLst>
      <p:ext uri="{BB962C8B-B14F-4D97-AF65-F5344CB8AC3E}">
        <p14:creationId xmlns:p14="http://schemas.microsoft.com/office/powerpoint/2010/main" val="311270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Reflection</a:t>
            </a:r>
          </a:p>
        </p:txBody>
      </p:sp>
      <p:sp>
        <p:nvSpPr>
          <p:cNvPr id="8" name="Content Placeholder 7"/>
          <p:cNvSpPr>
            <a:spLocks noGrp="1"/>
          </p:cNvSpPr>
          <p:nvPr>
            <p:ph idx="1"/>
          </p:nvPr>
        </p:nvSpPr>
        <p:spPr/>
        <p:txBody>
          <a:bodyPr>
            <a:normAutofit/>
          </a:bodyPr>
          <a:lstStyle/>
          <a:p>
            <a:r>
              <a:rPr lang="en-US" sz="2400" dirty="0"/>
              <a:t>What was the most important part of this unit to you and why?</a:t>
            </a:r>
          </a:p>
          <a:p>
            <a:pPr marL="0" indent="0">
              <a:buNone/>
            </a:pPr>
            <a:endParaRPr lang="en-US" sz="2400" dirty="0"/>
          </a:p>
          <a:p>
            <a:r>
              <a:rPr lang="en-US" sz="2400" dirty="0"/>
              <a:t>All students weigh in…</a:t>
            </a:r>
          </a:p>
          <a:p>
            <a:endParaRPr lang="en-US" sz="2400" dirty="0"/>
          </a:p>
        </p:txBody>
      </p:sp>
      <p:pic>
        <p:nvPicPr>
          <p:cNvPr id="9" name="Picture 8"/>
          <p:cNvPicPr>
            <a:picLocks noChangeAspect="1"/>
          </p:cNvPicPr>
          <p:nvPr/>
        </p:nvPicPr>
        <p:blipFill>
          <a:blip r:embed="rId2"/>
          <a:stretch>
            <a:fillRect/>
          </a:stretch>
        </p:blipFill>
        <p:spPr>
          <a:xfrm>
            <a:off x="7473933" y="3125461"/>
            <a:ext cx="3834716" cy="3322608"/>
          </a:xfrm>
          <a:prstGeom prst="rect">
            <a:avLst/>
          </a:prstGeom>
        </p:spPr>
      </p:pic>
    </p:spTree>
    <p:extLst>
      <p:ext uri="{BB962C8B-B14F-4D97-AF65-F5344CB8AC3E}">
        <p14:creationId xmlns:p14="http://schemas.microsoft.com/office/powerpoint/2010/main" val="229802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43942" cy="1400530"/>
          </a:xfrm>
        </p:spPr>
        <p:txBody>
          <a:bodyPr/>
          <a:lstStyle/>
          <a:p>
            <a:r>
              <a:rPr lang="en-US" dirty="0"/>
              <a:t>Disability Statistics, Institute on Employment and Disability, Cornell University</a:t>
            </a:r>
            <a:br>
              <a:rPr lang="en-US" dirty="0"/>
            </a:br>
            <a:r>
              <a:rPr lang="en-US" sz="1000" dirty="0"/>
              <a:t>(Slides 2 – 11 retrieved on 6.19.19 from </a:t>
            </a:r>
            <a:r>
              <a:rPr lang="en-US" sz="1000" dirty="0">
                <a:hlinkClick r:id="rId2"/>
              </a:rPr>
              <a:t>http://disabilitystatistics.org/</a:t>
            </a:r>
            <a:r>
              <a:rPr lang="en-US" sz="1000" dirty="0"/>
              <a:t>)</a:t>
            </a:r>
          </a:p>
        </p:txBody>
      </p:sp>
      <p:pic>
        <p:nvPicPr>
          <p:cNvPr id="4" name="Content Placeholder 3"/>
          <p:cNvPicPr>
            <a:picLocks noGrp="1" noChangeAspect="1"/>
          </p:cNvPicPr>
          <p:nvPr>
            <p:ph idx="1"/>
          </p:nvPr>
        </p:nvPicPr>
        <p:blipFill>
          <a:blip r:embed="rId3"/>
          <a:stretch>
            <a:fillRect/>
          </a:stretch>
        </p:blipFill>
        <p:spPr>
          <a:xfrm>
            <a:off x="5466043" y="1932317"/>
            <a:ext cx="6490167" cy="4830792"/>
          </a:xfrm>
          <a:prstGeom prst="rect">
            <a:avLst/>
          </a:prstGeom>
        </p:spPr>
      </p:pic>
      <p:sp>
        <p:nvSpPr>
          <p:cNvPr id="5" name="TextBox 4"/>
          <p:cNvSpPr txBox="1"/>
          <p:nvPr/>
        </p:nvSpPr>
        <p:spPr>
          <a:xfrm>
            <a:off x="335012" y="3200401"/>
            <a:ext cx="4931158" cy="2862322"/>
          </a:xfrm>
          <a:prstGeom prst="rect">
            <a:avLst/>
          </a:prstGeom>
          <a:noFill/>
        </p:spPr>
        <p:txBody>
          <a:bodyPr wrap="none" rtlCol="0">
            <a:spAutoFit/>
          </a:bodyPr>
          <a:lstStyle/>
          <a:p>
            <a:r>
              <a:rPr lang="en-US" dirty="0"/>
              <a:t>Almost 13% of Americans have a disability.</a:t>
            </a:r>
          </a:p>
          <a:p>
            <a:endParaRPr lang="en-US" dirty="0"/>
          </a:p>
          <a:p>
            <a:r>
              <a:rPr lang="en-US" dirty="0"/>
              <a:t>How big is your town or city?</a:t>
            </a:r>
          </a:p>
          <a:p>
            <a:endParaRPr lang="en-US" dirty="0"/>
          </a:p>
          <a:p>
            <a:r>
              <a:rPr lang="en-US" dirty="0"/>
              <a:t>How many residents in your town or city may </a:t>
            </a:r>
          </a:p>
          <a:p>
            <a:r>
              <a:rPr lang="en-US" dirty="0"/>
              <a:t>Have a disability?</a:t>
            </a:r>
          </a:p>
          <a:p>
            <a:endParaRPr lang="en-US" dirty="0"/>
          </a:p>
          <a:p>
            <a:r>
              <a:rPr lang="en-US" dirty="0"/>
              <a:t>Do you always know who they are?</a:t>
            </a:r>
          </a:p>
          <a:p>
            <a:r>
              <a:rPr lang="en-US" dirty="0"/>
              <a:t>	When do you know?</a:t>
            </a:r>
          </a:p>
          <a:p>
            <a:r>
              <a:rPr lang="en-US" dirty="0"/>
              <a:t>	When do  you not know?</a:t>
            </a:r>
          </a:p>
        </p:txBody>
      </p:sp>
    </p:spTree>
    <p:extLst>
      <p:ext uri="{BB962C8B-B14F-4D97-AF65-F5344CB8AC3E}">
        <p14:creationId xmlns:p14="http://schemas.microsoft.com/office/powerpoint/2010/main" val="171096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Categories of Disabilities</a:t>
            </a:r>
          </a:p>
        </p:txBody>
      </p:sp>
      <p:sp>
        <p:nvSpPr>
          <p:cNvPr id="3" name="Content Placeholder 2"/>
          <p:cNvSpPr>
            <a:spLocks noGrp="1"/>
          </p:cNvSpPr>
          <p:nvPr>
            <p:ph idx="1"/>
          </p:nvPr>
        </p:nvSpPr>
        <p:spPr>
          <a:xfrm>
            <a:off x="1103312" y="1742536"/>
            <a:ext cx="8946541" cy="4505863"/>
          </a:xfrm>
        </p:spPr>
        <p:txBody>
          <a:bodyPr>
            <a:normAutofit/>
          </a:bodyPr>
          <a:lstStyle/>
          <a:p>
            <a:r>
              <a:rPr lang="en-US" sz="2400" dirty="0"/>
              <a:t>Hearing</a:t>
            </a:r>
          </a:p>
          <a:p>
            <a:r>
              <a:rPr lang="en-US" sz="2400" dirty="0"/>
              <a:t>Visual</a:t>
            </a:r>
          </a:p>
          <a:p>
            <a:r>
              <a:rPr lang="en-US" sz="2400" dirty="0"/>
              <a:t>Ambulatory</a:t>
            </a:r>
          </a:p>
          <a:p>
            <a:r>
              <a:rPr lang="en-US" sz="2400" b="1" dirty="0"/>
              <a:t>Cognitive (Because of a physical, mental, or emotional condition, this person has serious difficulty concentrating, remembering, or making decisions)</a:t>
            </a:r>
          </a:p>
          <a:p>
            <a:r>
              <a:rPr lang="en-US" sz="2400" dirty="0"/>
              <a:t>Self Care (taking care of themselves such as bathing, eating)</a:t>
            </a:r>
          </a:p>
          <a:p>
            <a:r>
              <a:rPr lang="en-US" sz="2400" dirty="0"/>
              <a:t>Independent living (Because of a physical, mental, or emotional condition, this person has difficulty doing errands alone such as visiting a doctor’s office or shopping)</a:t>
            </a:r>
          </a:p>
          <a:p>
            <a:endParaRPr lang="en-US" dirty="0"/>
          </a:p>
          <a:p>
            <a:endParaRPr lang="en-US" dirty="0"/>
          </a:p>
        </p:txBody>
      </p:sp>
    </p:spTree>
    <p:extLst>
      <p:ext uri="{BB962C8B-B14F-4D97-AF65-F5344CB8AC3E}">
        <p14:creationId xmlns:p14="http://schemas.microsoft.com/office/powerpoint/2010/main" val="89657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855549" cy="3627576"/>
          </a:xfrm>
        </p:spPr>
        <p:txBody>
          <a:bodyPr/>
          <a:lstStyle/>
          <a:p>
            <a:r>
              <a:rPr lang="en-US" sz="2000" dirty="0"/>
              <a:t>The most frequently experienced disability is one that interferes with daily, independent living and one’s ability to walk and climb stairs.</a:t>
            </a:r>
            <a:br>
              <a:rPr lang="en-US" sz="2000" dirty="0"/>
            </a:br>
            <a:r>
              <a:rPr lang="en-US" sz="2000" dirty="0"/>
              <a:t/>
            </a:r>
            <a:br>
              <a:rPr lang="en-US" sz="2000" dirty="0"/>
            </a:br>
            <a:r>
              <a:rPr lang="en-US" sz="2000" b="1" dirty="0">
                <a:solidFill>
                  <a:schemeClr val="tx1"/>
                </a:solidFill>
              </a:rPr>
              <a:t>Ambulatory</a:t>
            </a:r>
            <a:br>
              <a:rPr lang="en-US" sz="2000" b="1" dirty="0">
                <a:solidFill>
                  <a:schemeClr val="tx1"/>
                </a:solidFill>
              </a:rPr>
            </a:br>
            <a:r>
              <a:rPr lang="en-US" sz="2000" b="1" dirty="0">
                <a:solidFill>
                  <a:schemeClr val="tx1"/>
                </a:solidFill>
              </a:rPr>
              <a:t>self-care</a:t>
            </a:r>
            <a:br>
              <a:rPr lang="en-US" sz="2000" b="1" dirty="0">
                <a:solidFill>
                  <a:schemeClr val="tx1"/>
                </a:solidFill>
              </a:rPr>
            </a:br>
            <a:r>
              <a:rPr lang="en-US" sz="2000" b="1" dirty="0">
                <a:solidFill>
                  <a:schemeClr val="tx1"/>
                </a:solidFill>
              </a:rPr>
              <a:t>Independent living</a:t>
            </a:r>
          </a:p>
        </p:txBody>
      </p:sp>
      <p:pic>
        <p:nvPicPr>
          <p:cNvPr id="4" name="Content Placeholder 3"/>
          <p:cNvPicPr>
            <a:picLocks noGrp="1" noChangeAspect="1"/>
          </p:cNvPicPr>
          <p:nvPr>
            <p:ph idx="1"/>
          </p:nvPr>
        </p:nvPicPr>
        <p:blipFill>
          <a:blip r:embed="rId2"/>
          <a:stretch>
            <a:fillRect/>
          </a:stretch>
        </p:blipFill>
        <p:spPr>
          <a:xfrm>
            <a:off x="2740528" y="452718"/>
            <a:ext cx="7688807" cy="6198248"/>
          </a:xfrm>
          <a:prstGeom prst="rect">
            <a:avLst/>
          </a:prstGeom>
        </p:spPr>
      </p:pic>
    </p:spTree>
    <p:extLst>
      <p:ext uri="{BB962C8B-B14F-4D97-AF65-F5344CB8AC3E}">
        <p14:creationId xmlns:p14="http://schemas.microsoft.com/office/powerpoint/2010/main" val="154653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1777912" cy="3489554"/>
          </a:xfrm>
        </p:spPr>
        <p:txBody>
          <a:bodyPr/>
          <a:lstStyle/>
          <a:p>
            <a:r>
              <a:rPr lang="en-US" sz="1800" dirty="0"/>
              <a:t>It seems that the older people become, the more likely they are to experience a disability.  </a:t>
            </a:r>
            <a:br>
              <a:rPr lang="en-US" sz="1800" dirty="0"/>
            </a:br>
            <a:r>
              <a:rPr lang="en-US" sz="1800" dirty="0"/>
              <a:t/>
            </a:r>
            <a:br>
              <a:rPr lang="en-US" sz="1800" dirty="0"/>
            </a:br>
            <a:r>
              <a:rPr lang="en-US" sz="1800" dirty="0"/>
              <a:t/>
            </a:r>
            <a:br>
              <a:rPr lang="en-US" sz="1800" dirty="0"/>
            </a:br>
            <a:r>
              <a:rPr lang="en-US" sz="1800" dirty="0"/>
              <a:t>Why do you think this occurs?</a:t>
            </a:r>
          </a:p>
        </p:txBody>
      </p:sp>
      <p:pic>
        <p:nvPicPr>
          <p:cNvPr id="4" name="Content Placeholder 3"/>
          <p:cNvPicPr>
            <a:picLocks noGrp="1" noChangeAspect="1"/>
          </p:cNvPicPr>
          <p:nvPr>
            <p:ph idx="1"/>
          </p:nvPr>
        </p:nvPicPr>
        <p:blipFill>
          <a:blip r:embed="rId2"/>
          <a:stretch>
            <a:fillRect/>
          </a:stretch>
        </p:blipFill>
        <p:spPr>
          <a:xfrm>
            <a:off x="2694636" y="198408"/>
            <a:ext cx="7674315" cy="6487064"/>
          </a:xfrm>
          <a:prstGeom prst="rect">
            <a:avLst/>
          </a:prstGeom>
        </p:spPr>
      </p:pic>
    </p:spTree>
    <p:extLst>
      <p:ext uri="{BB962C8B-B14F-4D97-AF65-F5344CB8AC3E}">
        <p14:creationId xmlns:p14="http://schemas.microsoft.com/office/powerpoint/2010/main" val="359388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1915934" cy="3903622"/>
          </a:xfrm>
        </p:spPr>
        <p:txBody>
          <a:bodyPr/>
          <a:lstStyle/>
          <a:p>
            <a:r>
              <a:rPr lang="en-US" sz="1800" dirty="0"/>
              <a:t>Of Americans who are in the workforce (meaning they are between the ages of 21 and 64 and are working), almost 11% have a disability.</a:t>
            </a:r>
            <a:br>
              <a:rPr lang="en-US" sz="1800" dirty="0"/>
            </a:br>
            <a:r>
              <a:rPr lang="en-US" sz="1800" dirty="0"/>
              <a:t/>
            </a:r>
            <a:br>
              <a:rPr lang="en-US" sz="1800" dirty="0"/>
            </a:br>
            <a:r>
              <a:rPr lang="en-US" sz="1800" dirty="0"/>
              <a:t/>
            </a:r>
            <a:br>
              <a:rPr lang="en-US" sz="1800" dirty="0"/>
            </a:br>
            <a:r>
              <a:rPr lang="en-US" sz="1800" dirty="0"/>
              <a:t>Having a disability is pretty common.  It’s not unusual.</a:t>
            </a:r>
            <a:br>
              <a:rPr lang="en-US" sz="1800" dirty="0"/>
            </a:br>
            <a:r>
              <a:rPr lang="en-US" sz="1800" dirty="0"/>
              <a:t/>
            </a:r>
            <a:br>
              <a:rPr lang="en-US" sz="1800" dirty="0"/>
            </a:br>
            <a:endParaRPr lang="en-US" sz="1800" dirty="0"/>
          </a:p>
        </p:txBody>
      </p:sp>
      <p:pic>
        <p:nvPicPr>
          <p:cNvPr id="4" name="Content Placeholder 3"/>
          <p:cNvPicPr>
            <a:picLocks noGrp="1" noChangeAspect="1"/>
          </p:cNvPicPr>
          <p:nvPr>
            <p:ph idx="1"/>
          </p:nvPr>
        </p:nvPicPr>
        <p:blipFill>
          <a:blip r:embed="rId2"/>
          <a:stretch>
            <a:fillRect/>
          </a:stretch>
        </p:blipFill>
        <p:spPr>
          <a:xfrm>
            <a:off x="2735185" y="241539"/>
            <a:ext cx="7659645" cy="6340415"/>
          </a:xfrm>
          <a:prstGeom prst="rect">
            <a:avLst/>
          </a:prstGeom>
        </p:spPr>
      </p:pic>
    </p:spTree>
    <p:extLst>
      <p:ext uri="{BB962C8B-B14F-4D97-AF65-F5344CB8AC3E}">
        <p14:creationId xmlns:p14="http://schemas.microsoft.com/office/powerpoint/2010/main" val="196497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2830334" cy="1400530"/>
          </a:xfrm>
        </p:spPr>
        <p:txBody>
          <a:bodyPr/>
          <a:lstStyle/>
          <a:p>
            <a:r>
              <a:rPr lang="en-US" sz="1800" dirty="0"/>
              <a:t>Unfortunately, life in poverty is significantly higher for people with disabilities.  </a:t>
            </a:r>
            <a:br>
              <a:rPr lang="en-US" sz="1800" dirty="0"/>
            </a:br>
            <a:r>
              <a:rPr lang="en-US" sz="1800" dirty="0"/>
              <a:t/>
            </a:r>
            <a:br>
              <a:rPr lang="en-US" sz="1800" dirty="0"/>
            </a:br>
            <a:r>
              <a:rPr lang="en-US" sz="1800" dirty="0"/>
              <a:t>Poverty occurs for 10.4% of Americans who do not have disabilities.</a:t>
            </a:r>
            <a:br>
              <a:rPr lang="en-US" sz="1800" dirty="0"/>
            </a:br>
            <a:r>
              <a:rPr lang="en-US" sz="1800" dirty="0"/>
              <a:t/>
            </a:r>
            <a:br>
              <a:rPr lang="en-US" sz="1800" dirty="0"/>
            </a:br>
            <a:r>
              <a:rPr lang="en-US" sz="1800" dirty="0"/>
              <a:t>Poverty occurs for 26.1% of Americans with disabilities.</a:t>
            </a:r>
          </a:p>
        </p:txBody>
      </p:sp>
      <p:pic>
        <p:nvPicPr>
          <p:cNvPr id="4" name="Content Placeholder 3"/>
          <p:cNvPicPr>
            <a:picLocks noGrp="1" noChangeAspect="1"/>
          </p:cNvPicPr>
          <p:nvPr>
            <p:ph idx="1"/>
          </p:nvPr>
        </p:nvPicPr>
        <p:blipFill>
          <a:blip r:embed="rId2"/>
          <a:stretch>
            <a:fillRect/>
          </a:stretch>
        </p:blipFill>
        <p:spPr>
          <a:xfrm>
            <a:off x="3571336" y="207034"/>
            <a:ext cx="6806241" cy="6564702"/>
          </a:xfrm>
          <a:prstGeom prst="rect">
            <a:avLst/>
          </a:prstGeom>
        </p:spPr>
      </p:pic>
    </p:spTree>
    <p:extLst>
      <p:ext uri="{BB962C8B-B14F-4D97-AF65-F5344CB8AC3E}">
        <p14:creationId xmlns:p14="http://schemas.microsoft.com/office/powerpoint/2010/main" val="403280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750" y="2617948"/>
            <a:ext cx="3692976" cy="1400530"/>
          </a:xfrm>
        </p:spPr>
        <p:txBody>
          <a:bodyPr/>
          <a:lstStyle/>
          <a:p>
            <a:r>
              <a:rPr lang="en-US" sz="1800" dirty="0"/>
              <a:t>41 million people in the United States have a disability.</a:t>
            </a:r>
          </a:p>
        </p:txBody>
      </p:sp>
      <p:pic>
        <p:nvPicPr>
          <p:cNvPr id="4" name="Content Placeholder 3"/>
          <p:cNvPicPr>
            <a:picLocks noGrp="1" noChangeAspect="1"/>
          </p:cNvPicPr>
          <p:nvPr>
            <p:ph idx="1"/>
          </p:nvPr>
        </p:nvPicPr>
        <p:blipFill>
          <a:blip r:embed="rId2"/>
          <a:stretch>
            <a:fillRect/>
          </a:stretch>
        </p:blipFill>
        <p:spPr>
          <a:xfrm>
            <a:off x="4661287" y="267418"/>
            <a:ext cx="4750132" cy="6461185"/>
          </a:xfrm>
          <a:prstGeom prst="rect">
            <a:avLst/>
          </a:prstGeom>
        </p:spPr>
      </p:pic>
    </p:spTree>
    <p:extLst>
      <p:ext uri="{BB962C8B-B14F-4D97-AF65-F5344CB8AC3E}">
        <p14:creationId xmlns:p14="http://schemas.microsoft.com/office/powerpoint/2010/main" val="4232779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5FF2CA"/>
      </a:accent5>
      <a:accent6>
        <a:srgbClr val="5DF0F6"/>
      </a:accent6>
      <a:hlink>
        <a:srgbClr val="5DF0F6"/>
      </a:hlink>
      <a:folHlink>
        <a:srgbClr val="85DFD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257</TotalTime>
  <Words>1476</Words>
  <Application>Microsoft Office PowerPoint</Application>
  <PresentationFormat>Widescreen</PresentationFormat>
  <Paragraphs>174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Garamond</vt:lpstr>
      <vt:lpstr>Trebuchet MS</vt:lpstr>
      <vt:lpstr>Wingdings 3</vt:lpstr>
      <vt:lpstr>Ion</vt:lpstr>
      <vt:lpstr>Understanding Autism Spectrum Disorder</vt:lpstr>
      <vt:lpstr>Learning Outcomes</vt:lpstr>
      <vt:lpstr>Disability Statistics, Institute on Employment and Disability, Cornell University (Slides 2 – 11 retrieved on 6.19.19 from http://disabilitystatistics.org/)</vt:lpstr>
      <vt:lpstr>General Categories of Disabilities</vt:lpstr>
      <vt:lpstr>The most frequently experienced disability is one that interferes with daily, independent living and one’s ability to walk and climb stairs.  Ambulatory self-care Independent living</vt:lpstr>
      <vt:lpstr>It seems that the older people become, the more likely they are to experience a disability.     Why do you think this occurs?</vt:lpstr>
      <vt:lpstr>Of Americans who are in the workforce (meaning they are between the ages of 21 and 64 and are working), almost 11% have a disability.   Having a disability is pretty common.  It’s not unusual.  </vt:lpstr>
      <vt:lpstr>Unfortunately, life in poverty is significantly higher for people with disabilities.    Poverty occurs for 10.4% of Americans who do not have disabilities.  Poverty occurs for 26.1% of Americans with disabilities.</vt:lpstr>
      <vt:lpstr>41 million people in the United States have a disability.</vt:lpstr>
      <vt:lpstr>In Wisconsin…..</vt:lpstr>
      <vt:lpstr>Watch: How to Treat a Person with Disabilities, According to People with Disabilities – 4 minutes</vt:lpstr>
      <vt:lpstr>So far from the first 10 slides:   What was surprising information? What is confusing information? What is the most important information you’ve heard? </vt:lpstr>
      <vt:lpstr>Reminder of the General Categories of Disabilities</vt:lpstr>
      <vt:lpstr>Cognitive Disabilities – Classifications Retrieved on 6.19.19 from Utah State University Center for Personals with Disabilities https://webaim.org/articles/cognitive/)</vt:lpstr>
      <vt:lpstr>New Terms</vt:lpstr>
      <vt:lpstr>What is Autism Spectrum Disorder?</vt:lpstr>
      <vt:lpstr>PowerPoint Presentation</vt:lpstr>
      <vt:lpstr>What is Autism Spectrum Disorder?</vt:lpstr>
      <vt:lpstr>PowerPoint Presentation</vt:lpstr>
      <vt:lpstr>PowerPoint Presentation</vt:lpstr>
      <vt:lpstr>Watch: Autism — what we know (and what we don't know yet) | Wendy Chung</vt:lpstr>
      <vt:lpstr>In Class: Students in Pairs Research Autism Speaks</vt:lpstr>
      <vt:lpstr>Hiring autistic workers </vt:lpstr>
      <vt:lpstr>Final Reflection</vt:lpstr>
    </vt:vector>
  </TitlesOfParts>
  <Company>Lakeland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Dodge, Barbara</dc:creator>
  <cp:lastModifiedBy>Dodge, Barbara</cp:lastModifiedBy>
  <cp:revision>86</cp:revision>
  <dcterms:created xsi:type="dcterms:W3CDTF">2019-06-19T13:40:02Z</dcterms:created>
  <dcterms:modified xsi:type="dcterms:W3CDTF">2019-06-21T19:13:24Z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iteId">
    <vt:lpwstr>fe30bbe0-7bc0-4bb6-964f-60db53a84dd3</vt:lpwstr>
  </property>
  <property fmtid="{D5CDD505-2E9C-101B-9397-08002B2CF9AE}" pid="4" name="MSIP_Label_599fcdbe-77c1-4701-93eb-126e2506d6ae_Owner">
    <vt:lpwstr>DodgeB@lakeland.edu</vt:lpwstr>
  </property>
  <property fmtid="{D5CDD505-2E9C-101B-9397-08002B2CF9AE}" pid="5" name="MSIP_Label_599fcdbe-77c1-4701-93eb-126e2506d6ae_SetDate">
    <vt:lpwstr>2019-06-19T13:40:36.5505169Z</vt:lpwstr>
  </property>
  <property fmtid="{D5CDD505-2E9C-101B-9397-08002B2CF9AE}" pid="6" name="MSIP_Label_599fcdbe-77c1-4701-93eb-126e2506d6ae_Name">
    <vt:lpwstr>General</vt:lpwstr>
  </property>
  <property fmtid="{D5CDD505-2E9C-101B-9397-08002B2CF9AE}" pid="7" name="MSIP_Label_599fcdbe-77c1-4701-93eb-126e2506d6ae_Application">
    <vt:lpwstr>Microsoft Azure Information Protection</vt:lpwstr>
  </property>
  <property fmtid="{D5CDD505-2E9C-101B-9397-08002B2CF9AE}" pid="8" name="MSIP_Label_599fcdbe-77c1-4701-93eb-126e2506d6ae_ActionId">
    <vt:lpwstr>90d70f27-832c-4648-b0f1-9f394da91ec8</vt:lpwstr>
  </property>
  <property fmtid="{D5CDD505-2E9C-101B-9397-08002B2CF9AE}" pid="9" name="MSIP_Label_599fcdbe-77c1-4701-93eb-126e2506d6ae_Extended_MSFT_Method">
    <vt:lpwstr>Automatic</vt:lpwstr>
  </property>
  <property fmtid="{D5CDD505-2E9C-101B-9397-08002B2CF9AE}" pid="10" name="Sensitivity">
    <vt:lpwstr>General</vt:lpwstr>
  </property>
</Properties>
</file>