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5" r:id="rId3"/>
    <p:sldId id="267" r:id="rId4"/>
    <p:sldId id="257" r:id="rId5"/>
    <p:sldId id="258" r:id="rId6"/>
    <p:sldId id="259" r:id="rId7"/>
    <p:sldId id="260" r:id="rId8"/>
    <p:sldId id="261" r:id="rId9"/>
    <p:sldId id="262" r:id="rId10"/>
    <p:sldId id="263" r:id="rId11"/>
    <p:sldId id="264" r:id="rId12"/>
    <p:sldId id="271" r:id="rId13"/>
    <p:sldId id="265" r:id="rId14"/>
    <p:sldId id="266" r:id="rId15"/>
    <p:sldId id="272" r:id="rId16"/>
    <p:sldId id="270" r:id="rId17"/>
    <p:sldId id="269" r:id="rId18"/>
    <p:sldId id="274" r:id="rId19"/>
    <p:sldId id="268"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4660"/>
  </p:normalViewPr>
  <p:slideViewPr>
    <p:cSldViewPr snapToGrid="0">
      <p:cViewPr varScale="1">
        <p:scale>
          <a:sx n="111" d="100"/>
          <a:sy n="111" d="100"/>
        </p:scale>
        <p:origin x="8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3" Type="http://schemas.openxmlformats.org/officeDocument/2006/relationships/hyperlink" Target="https://www.youtube.com/watch?v=vuHHjIRswDE" TargetMode="External"/><Relationship Id="rId7" Type="http://schemas.openxmlformats.org/officeDocument/2006/relationships/image" Target="../media/image17.svg"/><Relationship Id="rId12" Type="http://schemas.openxmlformats.org/officeDocument/2006/relationships/image" Target="../media/image18.png"/><Relationship Id="rId2" Type="http://schemas.openxmlformats.org/officeDocument/2006/relationships/hyperlink" Target="https://www.youtube.com/watch?v=0eKdhHF-JLg" TargetMode="External"/><Relationship Id="rId1" Type="http://schemas.openxmlformats.org/officeDocument/2006/relationships/hyperlink" Target="https://www.youtube.com/watch?v=jq6zqx8E-Cg" TargetMode="External"/><Relationship Id="rId6" Type="http://schemas.openxmlformats.org/officeDocument/2006/relationships/image" Target="../media/image15.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hyperlink" Target="https://www.youtube.com/watch?v=jq6zqx8E-Cg" TargetMode="External"/><Relationship Id="rId13" Type="http://schemas.openxmlformats.org/officeDocument/2006/relationships/hyperlink" Target="https://www.youtube.com/watch?v=0eKdhHF-JLg" TargetMode="External"/><Relationship Id="rId7" Type="http://schemas.openxmlformats.org/officeDocument/2006/relationships/image" Target="../media/image17.svg"/><Relationship Id="rId12" Type="http://schemas.openxmlformats.org/officeDocument/2006/relationships/image" Target="../media/image21.svg"/><Relationship Id="rId16" Type="http://schemas.openxmlformats.org/officeDocument/2006/relationships/hyperlink" Target="https://www.youtube.com/watch?v=vuHHjIRswDE" TargetMode="External"/><Relationship Id="rId1" Type="http://schemas.openxmlformats.org/officeDocument/2006/relationships/image" Target="../media/image14.png"/><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5.svg"/><Relationship Id="rId15" Type="http://schemas.openxmlformats.org/officeDocument/2006/relationships/image" Target="../media/image23.svg"/><Relationship Id="rId10" Type="http://schemas.openxmlformats.org/officeDocument/2006/relationships/image" Target="../media/image19.svg"/><Relationship Id="rId9" Type="http://schemas.openxmlformats.org/officeDocument/2006/relationships/image" Target="../media/image16.png"/><Relationship Id="rId1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3FBB0-2C1B-4CF7-BF14-7FF9D810261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0BBE0B-7B85-47F3-8888-53A7E3B5BE18}">
      <dgm:prSet/>
      <dgm:spPr/>
      <dgm:t>
        <a:bodyPr/>
        <a:lstStyle/>
        <a:p>
          <a:pPr>
            <a:lnSpc>
              <a:spcPct val="100000"/>
            </a:lnSpc>
          </a:pPr>
          <a:r>
            <a:rPr lang="en-US" dirty="0"/>
            <a:t>To diagnose a heart attack, an emergency care team will ask you about your symptoms and begin to evaluate you. The diagnosis of the heart attack is based on your symptoms as well as your test results. The goal of treatment is to treat you quickly and limit heart muscle damage.</a:t>
          </a:r>
        </a:p>
      </dgm:t>
    </dgm:pt>
    <dgm:pt modelId="{1E16861A-0B81-4AFC-9030-ADDA1365C12E}" type="parTrans" cxnId="{8125E668-8990-4198-8AB3-F94674ACAEA2}">
      <dgm:prSet/>
      <dgm:spPr/>
      <dgm:t>
        <a:bodyPr/>
        <a:lstStyle/>
        <a:p>
          <a:endParaRPr lang="en-US"/>
        </a:p>
      </dgm:t>
    </dgm:pt>
    <dgm:pt modelId="{A7F52E0E-C664-45AD-BD39-6C170F3C5E3E}" type="sibTrans" cxnId="{8125E668-8990-4198-8AB3-F94674ACAEA2}">
      <dgm:prSet/>
      <dgm:spPr/>
      <dgm:t>
        <a:bodyPr/>
        <a:lstStyle/>
        <a:p>
          <a:endParaRPr lang="en-US"/>
        </a:p>
      </dgm:t>
    </dgm:pt>
    <dgm:pt modelId="{80EE51FF-53C6-457C-8B72-B000D1406D27}">
      <dgm:prSet/>
      <dgm:spPr/>
      <dgm:t>
        <a:bodyPr/>
        <a:lstStyle/>
        <a:p>
          <a:pPr>
            <a:lnSpc>
              <a:spcPct val="100000"/>
            </a:lnSpc>
          </a:pPr>
          <a:r>
            <a:rPr lang="en-US" dirty="0"/>
            <a:t>Electrocardiogram. The electrocardiogram (ECG or EKG) can provide information about the extent and location of heart muscle damage. It also detects your heart rate and rhythm. whether or not you are having a heart attack.</a:t>
          </a:r>
        </a:p>
        <a:p>
          <a:pPr>
            <a:lnSpc>
              <a:spcPct val="100000"/>
            </a:lnSpc>
          </a:pPr>
          <a:endParaRPr lang="en-US" dirty="0"/>
        </a:p>
        <a:p>
          <a:pPr>
            <a:lnSpc>
              <a:spcPct val="100000"/>
            </a:lnSpc>
          </a:pPr>
          <a:r>
            <a:rPr lang="en-US" dirty="0"/>
            <a:t>What is an EKG? 5 minutes</a:t>
          </a:r>
        </a:p>
        <a:p>
          <a:pPr>
            <a:lnSpc>
              <a:spcPct val="100000"/>
            </a:lnSpc>
          </a:pPr>
          <a:r>
            <a:rPr lang="en-US" dirty="0">
              <a:hlinkClick xmlns:r="http://schemas.openxmlformats.org/officeDocument/2006/relationships" r:id="rId1"/>
            </a:rPr>
            <a:t>https://www.youtube.com/watch?v=jq6zqx8E-Cg</a:t>
          </a:r>
          <a:endParaRPr lang="en-US" dirty="0"/>
        </a:p>
        <a:p>
          <a:pPr>
            <a:lnSpc>
              <a:spcPct val="100000"/>
            </a:lnSpc>
          </a:pPr>
          <a:endParaRPr lang="en-US" dirty="0"/>
        </a:p>
      </dgm:t>
    </dgm:pt>
    <dgm:pt modelId="{CA59CC11-2497-4C8C-A63E-65BDA815DF3F}" type="parTrans" cxnId="{51B69B3E-BEAA-4FFD-8C10-BC5E7C6047A9}">
      <dgm:prSet/>
      <dgm:spPr/>
      <dgm:t>
        <a:bodyPr/>
        <a:lstStyle/>
        <a:p>
          <a:endParaRPr lang="en-US"/>
        </a:p>
      </dgm:t>
    </dgm:pt>
    <dgm:pt modelId="{7ECBA8C6-8A9D-4B92-BB83-DCAFF181660C}" type="sibTrans" cxnId="{51B69B3E-BEAA-4FFD-8C10-BC5E7C6047A9}">
      <dgm:prSet/>
      <dgm:spPr/>
      <dgm:t>
        <a:bodyPr/>
        <a:lstStyle/>
        <a:p>
          <a:endParaRPr lang="en-US"/>
        </a:p>
      </dgm:t>
    </dgm:pt>
    <dgm:pt modelId="{4809A3F3-B683-4B91-9E44-28CC3637644E}">
      <dgm:prSet/>
      <dgm:spPr/>
      <dgm:t>
        <a:bodyPr/>
        <a:lstStyle/>
        <a:p>
          <a:pPr>
            <a:lnSpc>
              <a:spcPct val="100000"/>
            </a:lnSpc>
          </a:pPr>
          <a:r>
            <a:rPr lang="en-US" dirty="0"/>
            <a:t>Blood tests. Blood may be drawn to measure levels of cardiac enzymes that indicate heart muscle damage. These enzymes are normally found inside the cells of your heart and are needed for their function. When your heart muscle cells are injured, their contents -- including the enzymes -- are released into the bloodstream. By measuring the levels of these enzymes, the doctor can determine approximately when the heart attack started.</a:t>
          </a:r>
        </a:p>
      </dgm:t>
    </dgm:pt>
    <dgm:pt modelId="{A33060B1-3167-4F83-9C68-034AA756E7A5}" type="parTrans" cxnId="{8ED0EB7A-7F4D-4935-A1E4-23D810178E93}">
      <dgm:prSet/>
      <dgm:spPr/>
      <dgm:t>
        <a:bodyPr/>
        <a:lstStyle/>
        <a:p>
          <a:endParaRPr lang="en-US"/>
        </a:p>
      </dgm:t>
    </dgm:pt>
    <dgm:pt modelId="{659C5BCF-9440-4DEC-85F2-3FBDEBBE0A2C}" type="sibTrans" cxnId="{8ED0EB7A-7F4D-4935-A1E4-23D810178E93}">
      <dgm:prSet/>
      <dgm:spPr/>
      <dgm:t>
        <a:bodyPr/>
        <a:lstStyle/>
        <a:p>
          <a:endParaRPr lang="en-US"/>
        </a:p>
      </dgm:t>
    </dgm:pt>
    <dgm:pt modelId="{E143A2BC-5966-4DFD-B4A1-84A5CAF3428B}">
      <dgm:prSet/>
      <dgm:spPr/>
      <dgm:t>
        <a:bodyPr/>
        <a:lstStyle/>
        <a:p>
          <a:pPr>
            <a:lnSpc>
              <a:spcPct val="100000"/>
            </a:lnSpc>
          </a:pPr>
          <a:r>
            <a:rPr lang="en-US" dirty="0"/>
            <a:t>Echocardiography. An echocardiogram (also called an echo) is an ultrasound test that can be used to learn how the heart is pumping overall and what areas might not be pumping normally. The echo can also determine if any structures of the heart (such as the valves and septum) have been injured during the heart attack.</a:t>
          </a:r>
        </a:p>
        <a:p>
          <a:pPr>
            <a:lnSpc>
              <a:spcPct val="100000"/>
            </a:lnSpc>
          </a:pPr>
          <a:endParaRPr lang="en-US" dirty="0"/>
        </a:p>
        <a:p>
          <a:pPr>
            <a:lnSpc>
              <a:spcPct val="100000"/>
            </a:lnSpc>
          </a:pPr>
          <a:r>
            <a:rPr lang="en-US" dirty="0"/>
            <a:t>Echocardiogram 3 minutes</a:t>
          </a:r>
        </a:p>
        <a:p>
          <a:pPr>
            <a:lnSpc>
              <a:spcPct val="100000"/>
            </a:lnSpc>
          </a:pPr>
          <a:r>
            <a:rPr lang="en-US" dirty="0">
              <a:hlinkClick xmlns:r="http://schemas.openxmlformats.org/officeDocument/2006/relationships" r:id="rId2"/>
            </a:rPr>
            <a:t>https://www.youtube.com/watch?v=0eKdhHF-JLg</a:t>
          </a:r>
          <a:r>
            <a:rPr lang="en-US" dirty="0"/>
            <a:t> </a:t>
          </a:r>
        </a:p>
      </dgm:t>
    </dgm:pt>
    <dgm:pt modelId="{285154E1-1B09-4538-A1B9-14E90CBD3D46}" type="parTrans" cxnId="{821A6014-217D-467F-997B-9BF1C5AFC8BD}">
      <dgm:prSet/>
      <dgm:spPr/>
      <dgm:t>
        <a:bodyPr/>
        <a:lstStyle/>
        <a:p>
          <a:endParaRPr lang="en-US"/>
        </a:p>
      </dgm:t>
    </dgm:pt>
    <dgm:pt modelId="{C4B8935F-C98F-4E37-9EF0-C73C9AEAE04E}" type="sibTrans" cxnId="{821A6014-217D-467F-997B-9BF1C5AFC8BD}">
      <dgm:prSet/>
      <dgm:spPr/>
      <dgm:t>
        <a:bodyPr/>
        <a:lstStyle/>
        <a:p>
          <a:endParaRPr lang="en-US"/>
        </a:p>
      </dgm:t>
    </dgm:pt>
    <dgm:pt modelId="{D76C404F-B4C9-4CB0-931C-37C1D45272A5}">
      <dgm:prSet/>
      <dgm:spPr/>
      <dgm:t>
        <a:bodyPr/>
        <a:lstStyle/>
        <a:p>
          <a:pPr>
            <a:lnSpc>
              <a:spcPct val="100000"/>
            </a:lnSpc>
          </a:pPr>
          <a:r>
            <a:rPr lang="en-US" dirty="0"/>
            <a:t>Cardiac catheterization. Cardiac catheterization, also called a cardiac </a:t>
          </a:r>
          <a:r>
            <a:rPr lang="en-US" dirty="0" err="1"/>
            <a:t>cath</a:t>
          </a:r>
          <a:r>
            <a:rPr lang="en-US" dirty="0"/>
            <a:t> or an angiogram, is an invasive test performed to directly visualize (using X-rays) the size and extent of blockage in the coronary arteries. It is frequently recommended in the first hours of a heart attack if medications are not relieving the ischemia or symptoms. The cardiac catheterization can be used to help your doctor determine which procedure is needed to treat the blockage. Balloon angioplasty, coronary stenting, and coronary artery bypass surgery may be recommended in addition to medications.</a:t>
          </a:r>
        </a:p>
        <a:p>
          <a:pPr>
            <a:lnSpc>
              <a:spcPct val="100000"/>
            </a:lnSpc>
          </a:pPr>
          <a:r>
            <a:rPr lang="en-US" dirty="0"/>
            <a:t>New Route to the Heart – Mayo Clinic 3 minutes</a:t>
          </a:r>
        </a:p>
        <a:p>
          <a:pPr>
            <a:lnSpc>
              <a:spcPct val="100000"/>
            </a:lnSpc>
          </a:pPr>
          <a:r>
            <a:rPr lang="en-US" dirty="0">
              <a:hlinkClick xmlns:r="http://schemas.openxmlformats.org/officeDocument/2006/relationships" r:id="rId3"/>
            </a:rPr>
            <a:t>https://www.youtube.com/watch?v=vuHHjIRswDE</a:t>
          </a:r>
          <a:r>
            <a:rPr lang="en-US" dirty="0"/>
            <a:t> </a:t>
          </a:r>
        </a:p>
      </dgm:t>
    </dgm:pt>
    <dgm:pt modelId="{4DBD3444-9236-4B81-94B3-41B5DFC7C766}" type="parTrans" cxnId="{1EA14E92-7166-46F6-AF8B-A3A417130395}">
      <dgm:prSet/>
      <dgm:spPr/>
      <dgm:t>
        <a:bodyPr/>
        <a:lstStyle/>
        <a:p>
          <a:endParaRPr lang="en-US"/>
        </a:p>
      </dgm:t>
    </dgm:pt>
    <dgm:pt modelId="{14A138B0-8701-402B-A71F-50ACDD1EDDEF}" type="sibTrans" cxnId="{1EA14E92-7166-46F6-AF8B-A3A417130395}">
      <dgm:prSet/>
      <dgm:spPr/>
      <dgm:t>
        <a:bodyPr/>
        <a:lstStyle/>
        <a:p>
          <a:endParaRPr lang="en-US"/>
        </a:p>
      </dgm:t>
    </dgm:pt>
    <dgm:pt modelId="{2A120124-A9CB-4C68-92D0-52C1C9BB93BC}" type="pres">
      <dgm:prSet presAssocID="{9C73FBB0-2C1B-4CF7-BF14-7FF9D810261F}" presName="root" presStyleCnt="0">
        <dgm:presLayoutVars>
          <dgm:dir/>
          <dgm:resizeHandles val="exact"/>
        </dgm:presLayoutVars>
      </dgm:prSet>
      <dgm:spPr/>
      <dgm:t>
        <a:bodyPr/>
        <a:lstStyle/>
        <a:p>
          <a:endParaRPr lang="en-US"/>
        </a:p>
      </dgm:t>
    </dgm:pt>
    <dgm:pt modelId="{786812AE-DE1E-4F02-AF08-ABA665C137E7}" type="pres">
      <dgm:prSet presAssocID="{970BBE0B-7B85-47F3-8888-53A7E3B5BE18}" presName="compNode" presStyleCnt="0"/>
      <dgm:spPr/>
    </dgm:pt>
    <dgm:pt modelId="{709A18DC-DC76-49A8-824F-BF8E4DC4AE42}" type="pres">
      <dgm:prSet presAssocID="{970BBE0B-7B85-47F3-8888-53A7E3B5BE18}"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06BFFC4F-0276-4962-A920-766B04B6AD9E}" type="pres">
      <dgm:prSet presAssocID="{970BBE0B-7B85-47F3-8888-53A7E3B5BE18}" presName="spaceRect" presStyleCnt="0"/>
      <dgm:spPr/>
    </dgm:pt>
    <dgm:pt modelId="{F6EC4DE1-9DF6-41B7-8735-E7F0DB5EC455}" type="pres">
      <dgm:prSet presAssocID="{970BBE0B-7B85-47F3-8888-53A7E3B5BE18}" presName="textRect" presStyleLbl="revTx" presStyleIdx="0" presStyleCnt="5">
        <dgm:presLayoutVars>
          <dgm:chMax val="1"/>
          <dgm:chPref val="1"/>
        </dgm:presLayoutVars>
      </dgm:prSet>
      <dgm:spPr/>
      <dgm:t>
        <a:bodyPr/>
        <a:lstStyle/>
        <a:p>
          <a:endParaRPr lang="en-US"/>
        </a:p>
      </dgm:t>
    </dgm:pt>
    <dgm:pt modelId="{A5CBB00C-F658-455F-B89D-21CAD0002D91}" type="pres">
      <dgm:prSet presAssocID="{A7F52E0E-C664-45AD-BD39-6C170F3C5E3E}" presName="sibTrans" presStyleCnt="0"/>
      <dgm:spPr/>
    </dgm:pt>
    <dgm:pt modelId="{7A95013E-F2BE-408E-85F8-DD37A2C82DA0}" type="pres">
      <dgm:prSet presAssocID="{80EE51FF-53C6-457C-8B72-B000D1406D27}" presName="compNode" presStyleCnt="0"/>
      <dgm:spPr/>
    </dgm:pt>
    <dgm:pt modelId="{AC582CF9-72EF-4F27-A830-82011360AB90}" type="pres">
      <dgm:prSet presAssocID="{80EE51FF-53C6-457C-8B72-B000D1406D27}" presName="iconRect" presStyleLbl="node1" presStyleIdx="1" presStyleCnt="5" custLinFactX="117583" custLinFactY="200000" custLinFactNeighborX="200000" custLinFactNeighborY="29014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t>
        <a:bodyPr/>
        <a:lstStyle/>
        <a:p>
          <a:endParaRPr lang="en-US"/>
        </a:p>
      </dgm:t>
    </dgm:pt>
    <dgm:pt modelId="{57BBB948-FB8C-4396-9574-240DE2235D57}" type="pres">
      <dgm:prSet presAssocID="{80EE51FF-53C6-457C-8B72-B000D1406D27}" presName="spaceRect" presStyleCnt="0"/>
      <dgm:spPr/>
    </dgm:pt>
    <dgm:pt modelId="{907A30A6-FFE3-4B6E-A124-4561A3E0B18F}" type="pres">
      <dgm:prSet presAssocID="{80EE51FF-53C6-457C-8B72-B000D1406D27}" presName="textRect" presStyleLbl="revTx" presStyleIdx="1" presStyleCnt="5">
        <dgm:presLayoutVars>
          <dgm:chMax val="1"/>
          <dgm:chPref val="1"/>
        </dgm:presLayoutVars>
      </dgm:prSet>
      <dgm:spPr/>
      <dgm:t>
        <a:bodyPr/>
        <a:lstStyle/>
        <a:p>
          <a:endParaRPr lang="en-US"/>
        </a:p>
      </dgm:t>
    </dgm:pt>
    <dgm:pt modelId="{DA219A17-85CF-4D8A-816C-1F60208F2A6A}" type="pres">
      <dgm:prSet presAssocID="{7ECBA8C6-8A9D-4B92-BB83-DCAFF181660C}" presName="sibTrans" presStyleCnt="0"/>
      <dgm:spPr/>
    </dgm:pt>
    <dgm:pt modelId="{7619F28C-D7BC-49AD-9CA4-6E0D843E9B84}" type="pres">
      <dgm:prSet presAssocID="{4809A3F3-B683-4B91-9E44-28CC3637644E}" presName="compNode" presStyleCnt="0"/>
      <dgm:spPr/>
    </dgm:pt>
    <dgm:pt modelId="{71DC8F28-3DBE-4677-9EE1-B357DCA4EF9E}" type="pres">
      <dgm:prSet presAssocID="{4809A3F3-B683-4B91-9E44-28CC3637644E}"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t>
        <a:bodyPr/>
        <a:lstStyle/>
        <a:p>
          <a:endParaRPr lang="en-US"/>
        </a:p>
      </dgm:t>
      <dgm:extLst>
        <a:ext uri="{E40237B7-FDA0-4F09-8148-C483321AD2D9}">
          <dgm14:cNvPr xmlns:dgm14="http://schemas.microsoft.com/office/drawing/2010/diagram" id="0" name="" descr="Kidney"/>
        </a:ext>
      </dgm:extLst>
    </dgm:pt>
    <dgm:pt modelId="{E2B8C5D8-F455-4933-A8DE-B6204153B743}" type="pres">
      <dgm:prSet presAssocID="{4809A3F3-B683-4B91-9E44-28CC3637644E}" presName="spaceRect" presStyleCnt="0"/>
      <dgm:spPr/>
    </dgm:pt>
    <dgm:pt modelId="{73937DF4-A623-42B0-B4A7-57877FFDA80C}" type="pres">
      <dgm:prSet presAssocID="{4809A3F3-B683-4B91-9E44-28CC3637644E}" presName="textRect" presStyleLbl="revTx" presStyleIdx="2" presStyleCnt="5" custScaleY="135777">
        <dgm:presLayoutVars>
          <dgm:chMax val="1"/>
          <dgm:chPref val="1"/>
        </dgm:presLayoutVars>
      </dgm:prSet>
      <dgm:spPr/>
      <dgm:t>
        <a:bodyPr/>
        <a:lstStyle/>
        <a:p>
          <a:endParaRPr lang="en-US"/>
        </a:p>
      </dgm:t>
    </dgm:pt>
    <dgm:pt modelId="{72EE416D-771A-4543-A40F-C30CFC39AD10}" type="pres">
      <dgm:prSet presAssocID="{659C5BCF-9440-4DEC-85F2-3FBDEBBE0A2C}" presName="sibTrans" presStyleCnt="0"/>
      <dgm:spPr/>
    </dgm:pt>
    <dgm:pt modelId="{FE0A5ED4-97E2-475A-9238-D627057D2332}" type="pres">
      <dgm:prSet presAssocID="{E143A2BC-5966-4DFD-B4A1-84A5CAF3428B}" presName="compNode" presStyleCnt="0"/>
      <dgm:spPr/>
    </dgm:pt>
    <dgm:pt modelId="{636E0F28-89CA-45B7-82DB-E661C071EFD3}" type="pres">
      <dgm:prSet presAssocID="{E143A2BC-5966-4DFD-B4A1-84A5CAF3428B}"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t>
        <a:bodyPr/>
        <a:lstStyle/>
        <a:p>
          <a:endParaRPr lang="en-US"/>
        </a:p>
      </dgm:t>
      <dgm:extLst>
        <a:ext uri="{E40237B7-FDA0-4F09-8148-C483321AD2D9}">
          <dgm14:cNvPr xmlns:dgm14="http://schemas.microsoft.com/office/drawing/2010/diagram" id="0" name="" descr="IV"/>
        </a:ext>
      </dgm:extLst>
    </dgm:pt>
    <dgm:pt modelId="{A3A88455-0357-4BE0-8D53-7BCEC5A536AC}" type="pres">
      <dgm:prSet presAssocID="{E143A2BC-5966-4DFD-B4A1-84A5CAF3428B}" presName="spaceRect" presStyleCnt="0"/>
      <dgm:spPr/>
    </dgm:pt>
    <dgm:pt modelId="{A08E18FB-AF5B-4788-9155-AD932668F7FB}" type="pres">
      <dgm:prSet presAssocID="{E143A2BC-5966-4DFD-B4A1-84A5CAF3428B}" presName="textRect" presStyleLbl="revTx" presStyleIdx="3" presStyleCnt="5" custScaleY="133749">
        <dgm:presLayoutVars>
          <dgm:chMax val="1"/>
          <dgm:chPref val="1"/>
        </dgm:presLayoutVars>
      </dgm:prSet>
      <dgm:spPr/>
      <dgm:t>
        <a:bodyPr/>
        <a:lstStyle/>
        <a:p>
          <a:endParaRPr lang="en-US"/>
        </a:p>
      </dgm:t>
    </dgm:pt>
    <dgm:pt modelId="{74B974CF-D72A-4910-90F6-391F504184A4}" type="pres">
      <dgm:prSet presAssocID="{C4B8935F-C98F-4E37-9EF0-C73C9AEAE04E}" presName="sibTrans" presStyleCnt="0"/>
      <dgm:spPr/>
    </dgm:pt>
    <dgm:pt modelId="{66DB4EFA-EFAA-41A5-9C22-D1652C50C3F7}" type="pres">
      <dgm:prSet presAssocID="{D76C404F-B4C9-4CB0-931C-37C1D45272A5}" presName="compNode" presStyleCnt="0"/>
      <dgm:spPr/>
    </dgm:pt>
    <dgm:pt modelId="{0978617E-9FE5-41E4-8A94-4C7DD6868DF0}" type="pres">
      <dgm:prSet presAssocID="{D76C404F-B4C9-4CB0-931C-37C1D45272A5}" presName="iconRect" presStyleLbl="node1" presStyleIdx="4" presStyleCnt="5" custLinFactNeighborX="2394" custLinFactNeighborY="18771"/>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4D4F9A0B-A597-4BB4-A53A-BF5B5E6C33ED}" type="pres">
      <dgm:prSet presAssocID="{D76C404F-B4C9-4CB0-931C-37C1D45272A5}" presName="spaceRect" presStyleCnt="0"/>
      <dgm:spPr/>
    </dgm:pt>
    <dgm:pt modelId="{0EA53F02-FCD3-40A1-90F1-7B9564E7F0AB}" type="pres">
      <dgm:prSet presAssocID="{D76C404F-B4C9-4CB0-931C-37C1D45272A5}" presName="textRect" presStyleLbl="revTx" presStyleIdx="4" presStyleCnt="5" custScaleX="165555" custScaleY="146909" custLinFactNeighborX="2177" custLinFactNeighborY="8445">
        <dgm:presLayoutVars>
          <dgm:chMax val="1"/>
          <dgm:chPref val="1"/>
        </dgm:presLayoutVars>
      </dgm:prSet>
      <dgm:spPr/>
      <dgm:t>
        <a:bodyPr/>
        <a:lstStyle/>
        <a:p>
          <a:endParaRPr lang="en-US"/>
        </a:p>
      </dgm:t>
    </dgm:pt>
  </dgm:ptLst>
  <dgm:cxnLst>
    <dgm:cxn modelId="{51B69B3E-BEAA-4FFD-8C10-BC5E7C6047A9}" srcId="{9C73FBB0-2C1B-4CF7-BF14-7FF9D810261F}" destId="{80EE51FF-53C6-457C-8B72-B000D1406D27}" srcOrd="1" destOrd="0" parTransId="{CA59CC11-2497-4C8C-A63E-65BDA815DF3F}" sibTransId="{7ECBA8C6-8A9D-4B92-BB83-DCAFF181660C}"/>
    <dgm:cxn modelId="{E714866A-CF77-4369-9AAC-54796B97036F}" type="presOf" srcId="{E143A2BC-5966-4DFD-B4A1-84A5CAF3428B}" destId="{A08E18FB-AF5B-4788-9155-AD932668F7FB}" srcOrd="0" destOrd="0" presId="urn:microsoft.com/office/officeart/2018/2/layout/IconLabelList"/>
    <dgm:cxn modelId="{1EA14E92-7166-46F6-AF8B-A3A417130395}" srcId="{9C73FBB0-2C1B-4CF7-BF14-7FF9D810261F}" destId="{D76C404F-B4C9-4CB0-931C-37C1D45272A5}" srcOrd="4" destOrd="0" parTransId="{4DBD3444-9236-4B81-94B3-41B5DFC7C766}" sibTransId="{14A138B0-8701-402B-A71F-50ACDD1EDDEF}"/>
    <dgm:cxn modelId="{8125E668-8990-4198-8AB3-F94674ACAEA2}" srcId="{9C73FBB0-2C1B-4CF7-BF14-7FF9D810261F}" destId="{970BBE0B-7B85-47F3-8888-53A7E3B5BE18}" srcOrd="0" destOrd="0" parTransId="{1E16861A-0B81-4AFC-9030-ADDA1365C12E}" sibTransId="{A7F52E0E-C664-45AD-BD39-6C170F3C5E3E}"/>
    <dgm:cxn modelId="{821A6014-217D-467F-997B-9BF1C5AFC8BD}" srcId="{9C73FBB0-2C1B-4CF7-BF14-7FF9D810261F}" destId="{E143A2BC-5966-4DFD-B4A1-84A5CAF3428B}" srcOrd="3" destOrd="0" parTransId="{285154E1-1B09-4538-A1B9-14E90CBD3D46}" sibTransId="{C4B8935F-C98F-4E37-9EF0-C73C9AEAE04E}"/>
    <dgm:cxn modelId="{B66C7A23-5A5E-4D4F-BC33-FEE4ED7EEE4A}" type="presOf" srcId="{80EE51FF-53C6-457C-8B72-B000D1406D27}" destId="{907A30A6-FFE3-4B6E-A124-4561A3E0B18F}" srcOrd="0" destOrd="0" presId="urn:microsoft.com/office/officeart/2018/2/layout/IconLabelList"/>
    <dgm:cxn modelId="{6E15521E-7DEB-4D8F-AF31-BDC197E4D927}" type="presOf" srcId="{970BBE0B-7B85-47F3-8888-53A7E3B5BE18}" destId="{F6EC4DE1-9DF6-41B7-8735-E7F0DB5EC455}" srcOrd="0" destOrd="0" presId="urn:microsoft.com/office/officeart/2018/2/layout/IconLabelList"/>
    <dgm:cxn modelId="{960E22FB-CE0B-46FC-A847-11E7F115F65B}" type="presOf" srcId="{4809A3F3-B683-4B91-9E44-28CC3637644E}" destId="{73937DF4-A623-42B0-B4A7-57877FFDA80C}" srcOrd="0" destOrd="0" presId="urn:microsoft.com/office/officeart/2018/2/layout/IconLabelList"/>
    <dgm:cxn modelId="{29F9F878-7195-4010-8BF3-A04F7D4F5EBB}" type="presOf" srcId="{9C73FBB0-2C1B-4CF7-BF14-7FF9D810261F}" destId="{2A120124-A9CB-4C68-92D0-52C1C9BB93BC}" srcOrd="0" destOrd="0" presId="urn:microsoft.com/office/officeart/2018/2/layout/IconLabelList"/>
    <dgm:cxn modelId="{9F917814-D4D8-4C7E-AE9E-E638CE07211D}" type="presOf" srcId="{D76C404F-B4C9-4CB0-931C-37C1D45272A5}" destId="{0EA53F02-FCD3-40A1-90F1-7B9564E7F0AB}" srcOrd="0" destOrd="0" presId="urn:microsoft.com/office/officeart/2018/2/layout/IconLabelList"/>
    <dgm:cxn modelId="{8ED0EB7A-7F4D-4935-A1E4-23D810178E93}" srcId="{9C73FBB0-2C1B-4CF7-BF14-7FF9D810261F}" destId="{4809A3F3-B683-4B91-9E44-28CC3637644E}" srcOrd="2" destOrd="0" parTransId="{A33060B1-3167-4F83-9C68-034AA756E7A5}" sibTransId="{659C5BCF-9440-4DEC-85F2-3FBDEBBE0A2C}"/>
    <dgm:cxn modelId="{C44910E2-868D-4E52-9BEE-18060DD722AB}" type="presParOf" srcId="{2A120124-A9CB-4C68-92D0-52C1C9BB93BC}" destId="{786812AE-DE1E-4F02-AF08-ABA665C137E7}" srcOrd="0" destOrd="0" presId="urn:microsoft.com/office/officeart/2018/2/layout/IconLabelList"/>
    <dgm:cxn modelId="{7D683881-9F98-4DF5-9022-B41790326F86}" type="presParOf" srcId="{786812AE-DE1E-4F02-AF08-ABA665C137E7}" destId="{709A18DC-DC76-49A8-824F-BF8E4DC4AE42}" srcOrd="0" destOrd="0" presId="urn:microsoft.com/office/officeart/2018/2/layout/IconLabelList"/>
    <dgm:cxn modelId="{2A4C8D73-321D-431D-A03A-C679B4987128}" type="presParOf" srcId="{786812AE-DE1E-4F02-AF08-ABA665C137E7}" destId="{06BFFC4F-0276-4962-A920-766B04B6AD9E}" srcOrd="1" destOrd="0" presId="urn:microsoft.com/office/officeart/2018/2/layout/IconLabelList"/>
    <dgm:cxn modelId="{22344777-33A1-4D77-BB7E-7760FF338569}" type="presParOf" srcId="{786812AE-DE1E-4F02-AF08-ABA665C137E7}" destId="{F6EC4DE1-9DF6-41B7-8735-E7F0DB5EC455}" srcOrd="2" destOrd="0" presId="urn:microsoft.com/office/officeart/2018/2/layout/IconLabelList"/>
    <dgm:cxn modelId="{6C1B31B4-C448-42D6-9EC2-1F538455EE8E}" type="presParOf" srcId="{2A120124-A9CB-4C68-92D0-52C1C9BB93BC}" destId="{A5CBB00C-F658-455F-B89D-21CAD0002D91}" srcOrd="1" destOrd="0" presId="urn:microsoft.com/office/officeart/2018/2/layout/IconLabelList"/>
    <dgm:cxn modelId="{7F3D7F42-3637-46A9-AD56-914867926E69}" type="presParOf" srcId="{2A120124-A9CB-4C68-92D0-52C1C9BB93BC}" destId="{7A95013E-F2BE-408E-85F8-DD37A2C82DA0}" srcOrd="2" destOrd="0" presId="urn:microsoft.com/office/officeart/2018/2/layout/IconLabelList"/>
    <dgm:cxn modelId="{DBF5F447-6343-438D-94DA-E4991AC45A24}" type="presParOf" srcId="{7A95013E-F2BE-408E-85F8-DD37A2C82DA0}" destId="{AC582CF9-72EF-4F27-A830-82011360AB90}" srcOrd="0" destOrd="0" presId="urn:microsoft.com/office/officeart/2018/2/layout/IconLabelList"/>
    <dgm:cxn modelId="{69618C33-B253-4218-8CE6-7085B79D5776}" type="presParOf" srcId="{7A95013E-F2BE-408E-85F8-DD37A2C82DA0}" destId="{57BBB948-FB8C-4396-9574-240DE2235D57}" srcOrd="1" destOrd="0" presId="urn:microsoft.com/office/officeart/2018/2/layout/IconLabelList"/>
    <dgm:cxn modelId="{FC66A953-7227-412F-8DD0-27FF677641C8}" type="presParOf" srcId="{7A95013E-F2BE-408E-85F8-DD37A2C82DA0}" destId="{907A30A6-FFE3-4B6E-A124-4561A3E0B18F}" srcOrd="2" destOrd="0" presId="urn:microsoft.com/office/officeart/2018/2/layout/IconLabelList"/>
    <dgm:cxn modelId="{B0C9F434-AEE7-461C-BF8E-EC3FA143CBFA}" type="presParOf" srcId="{2A120124-A9CB-4C68-92D0-52C1C9BB93BC}" destId="{DA219A17-85CF-4D8A-816C-1F60208F2A6A}" srcOrd="3" destOrd="0" presId="urn:microsoft.com/office/officeart/2018/2/layout/IconLabelList"/>
    <dgm:cxn modelId="{FC8EED6A-B2A9-470C-8ADA-14494C2E3338}" type="presParOf" srcId="{2A120124-A9CB-4C68-92D0-52C1C9BB93BC}" destId="{7619F28C-D7BC-49AD-9CA4-6E0D843E9B84}" srcOrd="4" destOrd="0" presId="urn:microsoft.com/office/officeart/2018/2/layout/IconLabelList"/>
    <dgm:cxn modelId="{ACAAA3E6-0E69-49D3-8229-457CFA485010}" type="presParOf" srcId="{7619F28C-D7BC-49AD-9CA4-6E0D843E9B84}" destId="{71DC8F28-3DBE-4677-9EE1-B357DCA4EF9E}" srcOrd="0" destOrd="0" presId="urn:microsoft.com/office/officeart/2018/2/layout/IconLabelList"/>
    <dgm:cxn modelId="{9B189637-0745-4C37-B05F-960F0B77E104}" type="presParOf" srcId="{7619F28C-D7BC-49AD-9CA4-6E0D843E9B84}" destId="{E2B8C5D8-F455-4933-A8DE-B6204153B743}" srcOrd="1" destOrd="0" presId="urn:microsoft.com/office/officeart/2018/2/layout/IconLabelList"/>
    <dgm:cxn modelId="{19E8187A-CE68-47C2-AA57-E40B8A6F6877}" type="presParOf" srcId="{7619F28C-D7BC-49AD-9CA4-6E0D843E9B84}" destId="{73937DF4-A623-42B0-B4A7-57877FFDA80C}" srcOrd="2" destOrd="0" presId="urn:microsoft.com/office/officeart/2018/2/layout/IconLabelList"/>
    <dgm:cxn modelId="{BC127415-5CA8-443C-8351-42BCFC2B27A6}" type="presParOf" srcId="{2A120124-A9CB-4C68-92D0-52C1C9BB93BC}" destId="{72EE416D-771A-4543-A40F-C30CFC39AD10}" srcOrd="5" destOrd="0" presId="urn:microsoft.com/office/officeart/2018/2/layout/IconLabelList"/>
    <dgm:cxn modelId="{E7550CDC-EE13-4348-B41C-62DC4BF2978D}" type="presParOf" srcId="{2A120124-A9CB-4C68-92D0-52C1C9BB93BC}" destId="{FE0A5ED4-97E2-475A-9238-D627057D2332}" srcOrd="6" destOrd="0" presId="urn:microsoft.com/office/officeart/2018/2/layout/IconLabelList"/>
    <dgm:cxn modelId="{5677D2F2-766E-43C1-AA28-3F6BFCF4AE41}" type="presParOf" srcId="{FE0A5ED4-97E2-475A-9238-D627057D2332}" destId="{636E0F28-89CA-45B7-82DB-E661C071EFD3}" srcOrd="0" destOrd="0" presId="urn:microsoft.com/office/officeart/2018/2/layout/IconLabelList"/>
    <dgm:cxn modelId="{B3009E96-FFFB-4A78-A706-D904B5457EF2}" type="presParOf" srcId="{FE0A5ED4-97E2-475A-9238-D627057D2332}" destId="{A3A88455-0357-4BE0-8D53-7BCEC5A536AC}" srcOrd="1" destOrd="0" presId="urn:microsoft.com/office/officeart/2018/2/layout/IconLabelList"/>
    <dgm:cxn modelId="{1FFAF3FD-88AD-4B3F-A69E-C98590B0E4F7}" type="presParOf" srcId="{FE0A5ED4-97E2-475A-9238-D627057D2332}" destId="{A08E18FB-AF5B-4788-9155-AD932668F7FB}" srcOrd="2" destOrd="0" presId="urn:microsoft.com/office/officeart/2018/2/layout/IconLabelList"/>
    <dgm:cxn modelId="{3EF4A85A-F6CF-442A-8FF2-598247AC0C06}" type="presParOf" srcId="{2A120124-A9CB-4C68-92D0-52C1C9BB93BC}" destId="{74B974CF-D72A-4910-90F6-391F504184A4}" srcOrd="7" destOrd="0" presId="urn:microsoft.com/office/officeart/2018/2/layout/IconLabelList"/>
    <dgm:cxn modelId="{8731A831-9721-4686-954C-189F0466D06B}" type="presParOf" srcId="{2A120124-A9CB-4C68-92D0-52C1C9BB93BC}" destId="{66DB4EFA-EFAA-41A5-9C22-D1652C50C3F7}" srcOrd="8" destOrd="0" presId="urn:microsoft.com/office/officeart/2018/2/layout/IconLabelList"/>
    <dgm:cxn modelId="{CAF588E4-2F6C-46D9-9653-1CE3E8BB7698}" type="presParOf" srcId="{66DB4EFA-EFAA-41A5-9C22-D1652C50C3F7}" destId="{0978617E-9FE5-41E4-8A94-4C7DD6868DF0}" srcOrd="0" destOrd="0" presId="urn:microsoft.com/office/officeart/2018/2/layout/IconLabelList"/>
    <dgm:cxn modelId="{7EDE6819-E275-43BB-ABC2-4515C1F3B094}" type="presParOf" srcId="{66DB4EFA-EFAA-41A5-9C22-D1652C50C3F7}" destId="{4D4F9A0B-A597-4BB4-A53A-BF5B5E6C33ED}" srcOrd="1" destOrd="0" presId="urn:microsoft.com/office/officeart/2018/2/layout/IconLabelList"/>
    <dgm:cxn modelId="{04CE1D81-DDF9-4252-9CA7-99CD5549933A}" type="presParOf" srcId="{66DB4EFA-EFAA-41A5-9C22-D1652C50C3F7}" destId="{0EA53F02-FCD3-40A1-90F1-7B9564E7F0A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A18DC-DC76-49A8-824F-BF8E4DC4AE42}">
      <dsp:nvSpPr>
        <dsp:cNvPr id="0" name=""/>
        <dsp:cNvSpPr/>
      </dsp:nvSpPr>
      <dsp:spPr>
        <a:xfrm>
          <a:off x="505893" y="491405"/>
          <a:ext cx="741972" cy="741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EC4DE1-9DF6-41B7-8735-E7F0DB5EC455}">
      <dsp:nvSpPr>
        <dsp:cNvPr id="0" name=""/>
        <dsp:cNvSpPr/>
      </dsp:nvSpPr>
      <dsp:spPr>
        <a:xfrm>
          <a:off x="52465" y="1820986"/>
          <a:ext cx="1648828" cy="258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To diagnose a heart attack, an emergency care team will ask you about your symptoms and begin to evaluate you. The diagnosis of the heart attack is based on your symptoms as well as your test results. The goal of treatment is to treat you quickly and limit heart muscle damage.</a:t>
          </a:r>
        </a:p>
      </dsp:txBody>
      <dsp:txXfrm>
        <a:off x="52465" y="1820986"/>
        <a:ext cx="1648828" cy="2587514"/>
      </dsp:txXfrm>
    </dsp:sp>
    <dsp:sp modelId="{AC582CF9-72EF-4F27-A830-82011360AB90}">
      <dsp:nvSpPr>
        <dsp:cNvPr id="0" name=""/>
        <dsp:cNvSpPr/>
      </dsp:nvSpPr>
      <dsp:spPr>
        <a:xfrm>
          <a:off x="4799645" y="4128117"/>
          <a:ext cx="741972" cy="74197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7A30A6-FFE3-4B6E-A124-4561A3E0B18F}">
      <dsp:nvSpPr>
        <dsp:cNvPr id="0" name=""/>
        <dsp:cNvSpPr/>
      </dsp:nvSpPr>
      <dsp:spPr>
        <a:xfrm>
          <a:off x="1989838" y="1820986"/>
          <a:ext cx="1648828" cy="258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Electrocardiogram. The electrocardiogram (ECG or EKG) can provide information about the extent and location of heart muscle damage. It also detects your heart rate and rhythm. whether or not you are having a heart attack.</a:t>
          </a:r>
        </a:p>
        <a:p>
          <a:pPr lvl="0" algn="ctr" defTabSz="488950">
            <a:lnSpc>
              <a:spcPct val="100000"/>
            </a:lnSpc>
            <a:spcBef>
              <a:spcPct val="0"/>
            </a:spcBef>
            <a:spcAft>
              <a:spcPct val="35000"/>
            </a:spcAft>
          </a:pPr>
          <a:endParaRPr lang="en-US" sz="1100" kern="1200" dirty="0"/>
        </a:p>
        <a:p>
          <a:pPr lvl="0" algn="ctr" defTabSz="488950">
            <a:lnSpc>
              <a:spcPct val="100000"/>
            </a:lnSpc>
            <a:spcBef>
              <a:spcPct val="0"/>
            </a:spcBef>
            <a:spcAft>
              <a:spcPct val="35000"/>
            </a:spcAft>
          </a:pPr>
          <a:r>
            <a:rPr lang="en-US" sz="1100" kern="1200" dirty="0"/>
            <a:t>What is an EKG? 5 minutes</a:t>
          </a:r>
        </a:p>
        <a:p>
          <a:pPr lvl="0" algn="ctr" defTabSz="488950">
            <a:lnSpc>
              <a:spcPct val="100000"/>
            </a:lnSpc>
            <a:spcBef>
              <a:spcPct val="0"/>
            </a:spcBef>
            <a:spcAft>
              <a:spcPct val="35000"/>
            </a:spcAft>
          </a:pPr>
          <a:r>
            <a:rPr lang="en-US" sz="1100" kern="1200" dirty="0">
              <a:hlinkClick xmlns:r="http://schemas.openxmlformats.org/officeDocument/2006/relationships" r:id="rId8"/>
            </a:rPr>
            <a:t>https://www.youtube.com/watch?v=jq6zqx8E-Cg</a:t>
          </a:r>
          <a:endParaRPr lang="en-US" sz="1100" kern="1200" dirty="0"/>
        </a:p>
        <a:p>
          <a:pPr lvl="0" algn="ctr" defTabSz="488950">
            <a:lnSpc>
              <a:spcPct val="100000"/>
            </a:lnSpc>
            <a:spcBef>
              <a:spcPct val="0"/>
            </a:spcBef>
            <a:spcAft>
              <a:spcPct val="35000"/>
            </a:spcAft>
          </a:pPr>
          <a:endParaRPr lang="en-US" sz="1100" kern="1200" dirty="0"/>
        </a:p>
      </dsp:txBody>
      <dsp:txXfrm>
        <a:off x="1989838" y="1820986"/>
        <a:ext cx="1648828" cy="2587514"/>
      </dsp:txXfrm>
    </dsp:sp>
    <dsp:sp modelId="{71DC8F28-3DBE-4677-9EE1-B357DCA4EF9E}">
      <dsp:nvSpPr>
        <dsp:cNvPr id="0" name=""/>
        <dsp:cNvSpPr/>
      </dsp:nvSpPr>
      <dsp:spPr>
        <a:xfrm>
          <a:off x="4380639" y="259971"/>
          <a:ext cx="741972" cy="7419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937DF4-A623-42B0-B4A7-57877FFDA80C}">
      <dsp:nvSpPr>
        <dsp:cNvPr id="0" name=""/>
        <dsp:cNvSpPr/>
      </dsp:nvSpPr>
      <dsp:spPr>
        <a:xfrm>
          <a:off x="3927211" y="1126685"/>
          <a:ext cx="1648828" cy="351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Blood tests. Blood may be drawn to measure levels of cardiac enzymes that indicate heart muscle damage. These enzymes are normally found inside the cells of your heart and are needed for their function. When your heart muscle cells are injured, their contents -- including the enzymes -- are released into the bloodstream. By measuring the levels of these enzymes, the doctor can determine approximately when the heart attack started.</a:t>
          </a:r>
        </a:p>
      </dsp:txBody>
      <dsp:txXfrm>
        <a:off x="3927211" y="1126685"/>
        <a:ext cx="1648828" cy="3513249"/>
      </dsp:txXfrm>
    </dsp:sp>
    <dsp:sp modelId="{636E0F28-89CA-45B7-82DB-E661C071EFD3}">
      <dsp:nvSpPr>
        <dsp:cNvPr id="0" name=""/>
        <dsp:cNvSpPr/>
      </dsp:nvSpPr>
      <dsp:spPr>
        <a:xfrm>
          <a:off x="6318012" y="273090"/>
          <a:ext cx="741972" cy="7419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8E18FB-AF5B-4788-9155-AD932668F7FB}">
      <dsp:nvSpPr>
        <dsp:cNvPr id="0" name=""/>
        <dsp:cNvSpPr/>
      </dsp:nvSpPr>
      <dsp:spPr>
        <a:xfrm>
          <a:off x="5864584" y="1166041"/>
          <a:ext cx="1648828" cy="346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Echocardiography. An echocardiogram (also called an echo) is an ultrasound test that can be used to learn how the heart is pumping overall and what areas might not be pumping normally. The echo can also determine if any structures of the heart (such as the valves and septum) have been injured during the heart attack.</a:t>
          </a:r>
        </a:p>
        <a:p>
          <a:pPr lvl="0" algn="ctr" defTabSz="488950">
            <a:lnSpc>
              <a:spcPct val="100000"/>
            </a:lnSpc>
            <a:spcBef>
              <a:spcPct val="0"/>
            </a:spcBef>
            <a:spcAft>
              <a:spcPct val="35000"/>
            </a:spcAft>
          </a:pPr>
          <a:endParaRPr lang="en-US" sz="1100" kern="1200" dirty="0"/>
        </a:p>
        <a:p>
          <a:pPr lvl="0" algn="ctr" defTabSz="488950">
            <a:lnSpc>
              <a:spcPct val="100000"/>
            </a:lnSpc>
            <a:spcBef>
              <a:spcPct val="0"/>
            </a:spcBef>
            <a:spcAft>
              <a:spcPct val="35000"/>
            </a:spcAft>
          </a:pPr>
          <a:r>
            <a:rPr lang="en-US" sz="1100" kern="1200" dirty="0"/>
            <a:t>Echocardiogram 3 minutes</a:t>
          </a:r>
        </a:p>
        <a:p>
          <a:pPr lvl="0" algn="ctr" defTabSz="488950">
            <a:lnSpc>
              <a:spcPct val="100000"/>
            </a:lnSpc>
            <a:spcBef>
              <a:spcPct val="0"/>
            </a:spcBef>
            <a:spcAft>
              <a:spcPct val="35000"/>
            </a:spcAft>
          </a:pPr>
          <a:r>
            <a:rPr lang="en-US" sz="1100" kern="1200" dirty="0">
              <a:hlinkClick xmlns:r="http://schemas.openxmlformats.org/officeDocument/2006/relationships" r:id="rId13"/>
            </a:rPr>
            <a:t>https://www.youtube.com/watch?v=0eKdhHF-JLg</a:t>
          </a:r>
          <a:r>
            <a:rPr lang="en-US" sz="1100" kern="1200" dirty="0"/>
            <a:t> </a:t>
          </a:r>
        </a:p>
      </dsp:txBody>
      <dsp:txXfrm>
        <a:off x="5864584" y="1166041"/>
        <a:ext cx="1648828" cy="3460774"/>
      </dsp:txXfrm>
    </dsp:sp>
    <dsp:sp modelId="{0978617E-9FE5-41E4-8A94-4C7DD6868DF0}">
      <dsp:nvSpPr>
        <dsp:cNvPr id="0" name=""/>
        <dsp:cNvSpPr/>
      </dsp:nvSpPr>
      <dsp:spPr>
        <a:xfrm>
          <a:off x="8813593" y="327236"/>
          <a:ext cx="741972" cy="741972"/>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A53F02-FCD3-40A1-90F1-7B9564E7F0AB}">
      <dsp:nvSpPr>
        <dsp:cNvPr id="0" name=""/>
        <dsp:cNvSpPr/>
      </dsp:nvSpPr>
      <dsp:spPr>
        <a:xfrm>
          <a:off x="7837852" y="1098615"/>
          <a:ext cx="2729717" cy="380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Cardiac catheterization. Cardiac catheterization, also called a cardiac </a:t>
          </a:r>
          <a:r>
            <a:rPr lang="en-US" sz="1100" kern="1200" dirty="0" err="1"/>
            <a:t>cath</a:t>
          </a:r>
          <a:r>
            <a:rPr lang="en-US" sz="1100" kern="1200" dirty="0"/>
            <a:t> or an angiogram, is an invasive test performed to directly visualize (using X-rays) the size and extent of blockage in the coronary arteries. It is frequently recommended in the first hours of a heart attack if medications are not relieving the ischemia or symptoms. The cardiac catheterization can be used to help your doctor determine which procedure is needed to treat the blockage. Balloon angioplasty, coronary stenting, and coronary artery bypass surgery may be recommended in addition to medications.</a:t>
          </a:r>
        </a:p>
        <a:p>
          <a:pPr lvl="0" algn="ctr" defTabSz="488950">
            <a:lnSpc>
              <a:spcPct val="100000"/>
            </a:lnSpc>
            <a:spcBef>
              <a:spcPct val="0"/>
            </a:spcBef>
            <a:spcAft>
              <a:spcPct val="35000"/>
            </a:spcAft>
          </a:pPr>
          <a:r>
            <a:rPr lang="en-US" sz="1100" kern="1200" dirty="0"/>
            <a:t>New Route to the Heart – Mayo Clinic 3 minutes</a:t>
          </a:r>
        </a:p>
        <a:p>
          <a:pPr lvl="0" algn="ctr" defTabSz="488950">
            <a:lnSpc>
              <a:spcPct val="100000"/>
            </a:lnSpc>
            <a:spcBef>
              <a:spcPct val="0"/>
            </a:spcBef>
            <a:spcAft>
              <a:spcPct val="35000"/>
            </a:spcAft>
          </a:pPr>
          <a:r>
            <a:rPr lang="en-US" sz="1100" kern="1200" dirty="0">
              <a:hlinkClick xmlns:r="http://schemas.openxmlformats.org/officeDocument/2006/relationships" r:id="rId16"/>
            </a:rPr>
            <a:t>https://www.youtube.com/watch?v=vuHHjIRswDE</a:t>
          </a:r>
          <a:r>
            <a:rPr lang="en-US" sz="1100" kern="1200" dirty="0"/>
            <a:t> </a:t>
          </a:r>
        </a:p>
      </dsp:txBody>
      <dsp:txXfrm>
        <a:off x="7837852" y="1098615"/>
        <a:ext cx="2729717" cy="38012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07908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DED30D-D185-4982-86C8-4DD11DC265BD}"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348253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364087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65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06426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81772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203930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03407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63650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43463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67828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DED30D-D185-4982-86C8-4DD11DC265BD}"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92829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ED30D-D185-4982-86C8-4DD11DC265BD}"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106468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238239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227905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CDED30D-D185-4982-86C8-4DD11DC265BD}" type="datetimeFigureOut">
              <a:rPr lang="en-US" smtClean="0"/>
              <a:t>6/21/2019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425543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DED30D-D185-4982-86C8-4DD11DC265BD}"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BCA9-4B0E-4400-B7EA-E2D461362E3B}" type="slidenum">
              <a:rPr lang="en-US" smtClean="0"/>
              <a:t>‹#›</a:t>
            </a:fld>
            <a:endParaRPr lang="en-US"/>
          </a:p>
        </p:txBody>
      </p:sp>
    </p:spTree>
    <p:extLst>
      <p:ext uri="{BB962C8B-B14F-4D97-AF65-F5344CB8AC3E}">
        <p14:creationId xmlns:p14="http://schemas.microsoft.com/office/powerpoint/2010/main" val="97700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DED30D-D185-4982-86C8-4DD11DC265BD}" type="datetimeFigureOut">
              <a:rPr lang="en-US" smtClean="0"/>
              <a:t>6/21/2019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4DBCA9-4B0E-4400-B7EA-E2D461362E3B}" type="slidenum">
              <a:rPr lang="en-US" smtClean="0"/>
              <a:t>‹#›</a:t>
            </a:fld>
            <a:endParaRPr lang="en-US"/>
          </a:p>
        </p:txBody>
      </p:sp>
    </p:spTree>
    <p:extLst>
      <p:ext uri="{BB962C8B-B14F-4D97-AF65-F5344CB8AC3E}">
        <p14:creationId xmlns:p14="http://schemas.microsoft.com/office/powerpoint/2010/main" val="134075325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ng.com/videos/search?q=Human+Heart+Beating+Inside+Body&amp;&amp;view=detail&amp;mid=AEA4050A7D69CB30C6CFAEA4050A7D69CB30C6CF&amp;&amp;FORM=VRDGAR"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69CQsdPC2i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ducationalgames.nobelprize.org/educational/medicine/ecg/ec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edicinenet.com/heart_disease_quiz/quiz.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heartdisease/healthy_living.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inenet.com/image-collection/heart_picture/picture.htm"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icinenet.com/image-collection/heart_picture/picture.htm"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WFyxn0qD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ebmd.com/heart-disease/heart-disease-heart-attacks#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6F7F-BCDE-45A1-9CA1-A988DBF896B9}"/>
              </a:ext>
            </a:extLst>
          </p:cNvPr>
          <p:cNvSpPr>
            <a:spLocks noGrp="1"/>
          </p:cNvSpPr>
          <p:nvPr>
            <p:ph type="ctrTitle"/>
          </p:nvPr>
        </p:nvSpPr>
        <p:spPr>
          <a:xfrm>
            <a:off x="363104" y="228599"/>
            <a:ext cx="8825658" cy="3329581"/>
          </a:xfrm>
        </p:spPr>
        <p:txBody>
          <a:bodyPr/>
          <a:lstStyle/>
          <a:p>
            <a:r>
              <a:rPr lang="en-US" dirty="0"/>
              <a:t>The Human Heart and Heart Attack</a:t>
            </a:r>
          </a:p>
        </p:txBody>
      </p:sp>
      <p:pic>
        <p:nvPicPr>
          <p:cNvPr id="4" name="Picture 3">
            <a:extLst>
              <a:ext uri="{FF2B5EF4-FFF2-40B4-BE49-F238E27FC236}">
                <a16:creationId xmlns:a16="http://schemas.microsoft.com/office/drawing/2014/main" id="{BCB84338-F08D-476F-9455-577F90FCA9AB}"/>
              </a:ext>
            </a:extLst>
          </p:cNvPr>
          <p:cNvPicPr>
            <a:picLocks noChangeAspect="1"/>
          </p:cNvPicPr>
          <p:nvPr/>
        </p:nvPicPr>
        <p:blipFill>
          <a:blip r:embed="rId2"/>
          <a:stretch>
            <a:fillRect/>
          </a:stretch>
        </p:blipFill>
        <p:spPr>
          <a:xfrm>
            <a:off x="5919952" y="2457451"/>
            <a:ext cx="6153150" cy="4171950"/>
          </a:xfrm>
          <a:prstGeom prst="rect">
            <a:avLst/>
          </a:prstGeom>
        </p:spPr>
      </p:pic>
      <p:sp>
        <p:nvSpPr>
          <p:cNvPr id="3" name="Rectangle 2">
            <a:extLst>
              <a:ext uri="{FF2B5EF4-FFF2-40B4-BE49-F238E27FC236}">
                <a16:creationId xmlns:a16="http://schemas.microsoft.com/office/drawing/2014/main" id="{89D0743D-3DC6-478C-9097-B4F38FED89C7}"/>
              </a:ext>
            </a:extLst>
          </p:cNvPr>
          <p:cNvSpPr/>
          <p:nvPr/>
        </p:nvSpPr>
        <p:spPr>
          <a:xfrm>
            <a:off x="198268" y="4298986"/>
            <a:ext cx="5288132" cy="1154162"/>
          </a:xfrm>
          <a:prstGeom prst="rect">
            <a:avLst/>
          </a:prstGeom>
        </p:spPr>
        <p:txBody>
          <a:bodyPr wrap="square">
            <a:spAutoFit/>
          </a:bodyPr>
          <a:lstStyle/>
          <a:p>
            <a:r>
              <a:rPr lang="en-US" dirty="0"/>
              <a:t>Watch:  The Human </a:t>
            </a:r>
            <a:r>
              <a:rPr lang="en-US"/>
              <a:t>Circulatory System </a:t>
            </a:r>
            <a:r>
              <a:rPr lang="en-US" dirty="0"/>
              <a:t>5 minutes</a:t>
            </a:r>
          </a:p>
          <a:p>
            <a:endParaRPr lang="en-US" dirty="0"/>
          </a:p>
          <a:p>
            <a:r>
              <a:rPr lang="en-US" sz="1100" dirty="0">
                <a:hlinkClick r:id="rId3"/>
              </a:rPr>
              <a:t>https://www.bing.com/videos/search?q=Human+Heart+Beating+Inside+Body&amp;&amp;view=detail&amp;mid=AEA4050A7D69CB30C6CFAEA4050A7D69CB30C6CF&amp;&amp;FORM=VRDGAR</a:t>
            </a:r>
            <a:r>
              <a:rPr lang="en-US" sz="1100" dirty="0"/>
              <a:t> </a:t>
            </a:r>
          </a:p>
        </p:txBody>
      </p:sp>
    </p:spTree>
    <p:extLst>
      <p:ext uri="{BB962C8B-B14F-4D97-AF65-F5344CB8AC3E}">
        <p14:creationId xmlns:p14="http://schemas.microsoft.com/office/powerpoint/2010/main" val="195598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ADE4E-1309-404F-BD8E-65C4DB5177C8}"/>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EAB6C250-6560-4732-80D9-EE7188DAFBD0}"/>
              </a:ext>
            </a:extLst>
          </p:cNvPr>
          <p:cNvSpPr>
            <a:spLocks noGrp="1"/>
          </p:cNvSpPr>
          <p:nvPr>
            <p:ph sz="quarter" idx="4"/>
          </p:nvPr>
        </p:nvSpPr>
        <p:spPr>
          <a:xfrm>
            <a:off x="5654495" y="1295400"/>
            <a:ext cx="5680255" cy="4960938"/>
          </a:xfrm>
        </p:spPr>
        <p:txBody>
          <a:bodyPr>
            <a:normAutofit/>
          </a:bodyPr>
          <a:lstStyle/>
          <a:p>
            <a:r>
              <a:rPr lang="en-US" dirty="0"/>
              <a:t>Each coronary artery supplies blood to a specific region of heart muscle. The amount of damage to the heart muscle depends on the size of the area supplied by the blocked artery and the time between injury and treatment. Earlier treatment can reduce the impact of the heart attack.</a:t>
            </a:r>
          </a:p>
          <a:p>
            <a:r>
              <a:rPr lang="en-US" dirty="0"/>
              <a:t>Healing of the heart muscle begins soon after a heart attack and takes about eight weeks. Similar to a skin wound, the heart's wound heals and a scar will form in the damaged area. However, the new scar tissue does not contract. Therefore, the heart's pumping ability can be reduced after a heart attack. The amount of lost pumping ability depends on the size and location of the scar.</a:t>
            </a:r>
          </a:p>
          <a:p>
            <a:endParaRPr lang="en-US" dirty="0"/>
          </a:p>
        </p:txBody>
      </p:sp>
      <p:pic>
        <p:nvPicPr>
          <p:cNvPr id="8" name="Picture 7">
            <a:extLst>
              <a:ext uri="{FF2B5EF4-FFF2-40B4-BE49-F238E27FC236}">
                <a16:creationId xmlns:a16="http://schemas.microsoft.com/office/drawing/2014/main" id="{8C70DE4E-8F30-4315-B829-7692A84D7C5D}"/>
              </a:ext>
            </a:extLst>
          </p:cNvPr>
          <p:cNvPicPr>
            <a:picLocks noChangeAspect="1"/>
          </p:cNvPicPr>
          <p:nvPr/>
        </p:nvPicPr>
        <p:blipFill>
          <a:blip r:embed="rId2"/>
          <a:stretch>
            <a:fillRect/>
          </a:stretch>
        </p:blipFill>
        <p:spPr>
          <a:xfrm>
            <a:off x="349070" y="1238513"/>
            <a:ext cx="5680255" cy="4743187"/>
          </a:xfrm>
          <a:prstGeom prst="rect">
            <a:avLst/>
          </a:prstGeom>
        </p:spPr>
      </p:pic>
    </p:spTree>
    <p:extLst>
      <p:ext uri="{BB962C8B-B14F-4D97-AF65-F5344CB8AC3E}">
        <p14:creationId xmlns:p14="http://schemas.microsoft.com/office/powerpoint/2010/main" val="70388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87CF64-D852-4C8A-8705-A057A8F4B561}"/>
              </a:ext>
            </a:extLst>
          </p:cNvPr>
          <p:cNvSpPr>
            <a:spLocks noGrp="1"/>
          </p:cNvSpPr>
          <p:nvPr>
            <p:ph type="title"/>
          </p:nvPr>
        </p:nvSpPr>
        <p:spPr/>
        <p:txBody>
          <a:bodyPr/>
          <a:lstStyle/>
          <a:p>
            <a:r>
              <a:rPr lang="en-US" dirty="0"/>
              <a:t>Symptoms of a Heart Attack</a:t>
            </a:r>
          </a:p>
        </p:txBody>
      </p:sp>
      <p:sp>
        <p:nvSpPr>
          <p:cNvPr id="8" name="Content Placeholder 7">
            <a:extLst>
              <a:ext uri="{FF2B5EF4-FFF2-40B4-BE49-F238E27FC236}">
                <a16:creationId xmlns:a16="http://schemas.microsoft.com/office/drawing/2014/main" id="{6E9C4D61-5186-4B91-820D-4BB1C2B3AA1E}"/>
              </a:ext>
            </a:extLst>
          </p:cNvPr>
          <p:cNvSpPr>
            <a:spLocks noGrp="1"/>
          </p:cNvSpPr>
          <p:nvPr>
            <p:ph idx="1"/>
          </p:nvPr>
        </p:nvSpPr>
        <p:spPr>
          <a:xfrm>
            <a:off x="322262" y="1452843"/>
            <a:ext cx="7916863" cy="4681257"/>
          </a:xfrm>
        </p:spPr>
        <p:txBody>
          <a:bodyPr>
            <a:normAutofit fontScale="92500" lnSpcReduction="20000"/>
          </a:bodyPr>
          <a:lstStyle/>
          <a:p>
            <a:pPr marL="0" indent="0">
              <a:buNone/>
            </a:pPr>
            <a:endParaRPr lang="en-US" dirty="0"/>
          </a:p>
          <a:p>
            <a:r>
              <a:rPr lang="en-US" dirty="0"/>
              <a:t>•	Discomfort, pressure, heaviness, or pain in the chest, arm or below the breastbone</a:t>
            </a:r>
          </a:p>
          <a:p>
            <a:r>
              <a:rPr lang="en-US" dirty="0"/>
              <a:t>•	Discomfort radiating to the back, jaw, throat or arm</a:t>
            </a:r>
          </a:p>
          <a:p>
            <a:r>
              <a:rPr lang="en-US" dirty="0"/>
              <a:t>•	Fullness, indigestion or choking feeling (may feel like heartburn)</a:t>
            </a:r>
          </a:p>
          <a:p>
            <a:r>
              <a:rPr lang="en-US" dirty="0"/>
              <a:t>•	Sweating, nausea, vomiting or dizziness</a:t>
            </a:r>
          </a:p>
          <a:p>
            <a:r>
              <a:rPr lang="en-US" dirty="0"/>
              <a:t>•	Extreme weakness, anxiety or shortness of breath</a:t>
            </a:r>
          </a:p>
          <a:p>
            <a:r>
              <a:rPr lang="en-US" dirty="0"/>
              <a:t>•	Rapid or irregular heartbeats</a:t>
            </a:r>
          </a:p>
          <a:p>
            <a:r>
              <a:rPr lang="en-US" dirty="0"/>
              <a:t>•	Fatigue</a:t>
            </a:r>
          </a:p>
          <a:p>
            <a:r>
              <a:rPr lang="en-US" dirty="0"/>
              <a:t>During a heart attack, symptoms may last 30 minutes or longer and are not relieved by rest or nitroglycerin.</a:t>
            </a:r>
          </a:p>
          <a:p>
            <a:r>
              <a:rPr lang="en-US" dirty="0"/>
              <a:t>Some people have a heart attack without having any symptoms (a "silent" myocardial infarction). A silent MI can occur in anyone, though it is more common among diabetics.</a:t>
            </a:r>
          </a:p>
          <a:p>
            <a:endParaRPr lang="en-US" dirty="0"/>
          </a:p>
        </p:txBody>
      </p:sp>
      <p:pic>
        <p:nvPicPr>
          <p:cNvPr id="10" name="Picture 9">
            <a:extLst>
              <a:ext uri="{FF2B5EF4-FFF2-40B4-BE49-F238E27FC236}">
                <a16:creationId xmlns:a16="http://schemas.microsoft.com/office/drawing/2014/main" id="{B61457FD-ADF5-4AFD-B9DD-4F829215A608}"/>
              </a:ext>
            </a:extLst>
          </p:cNvPr>
          <p:cNvPicPr>
            <a:picLocks noChangeAspect="1"/>
          </p:cNvPicPr>
          <p:nvPr/>
        </p:nvPicPr>
        <p:blipFill>
          <a:blip r:embed="rId2"/>
          <a:stretch>
            <a:fillRect/>
          </a:stretch>
        </p:blipFill>
        <p:spPr>
          <a:xfrm>
            <a:off x="8539166" y="3257550"/>
            <a:ext cx="3330572" cy="3352800"/>
          </a:xfrm>
          <a:prstGeom prst="rect">
            <a:avLst/>
          </a:prstGeom>
        </p:spPr>
      </p:pic>
    </p:spTree>
    <p:extLst>
      <p:ext uri="{BB962C8B-B14F-4D97-AF65-F5344CB8AC3E}">
        <p14:creationId xmlns:p14="http://schemas.microsoft.com/office/powerpoint/2010/main" val="40363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B08C-6DD3-448D-BF03-9CEA907963B1}"/>
              </a:ext>
            </a:extLst>
          </p:cNvPr>
          <p:cNvSpPr>
            <a:spLocks noGrp="1"/>
          </p:cNvSpPr>
          <p:nvPr>
            <p:ph type="title"/>
          </p:nvPr>
        </p:nvSpPr>
        <p:spPr/>
        <p:txBody>
          <a:bodyPr/>
          <a:lstStyle/>
          <a:p>
            <a:r>
              <a:rPr lang="en-US" dirty="0"/>
              <a:t>Watch:  What Happens in a Heart Attack vs. Cardiac Arrest (1 minute, 7 seconds)</a:t>
            </a:r>
          </a:p>
        </p:txBody>
      </p:sp>
      <p:sp>
        <p:nvSpPr>
          <p:cNvPr id="3" name="Content Placeholder 2">
            <a:extLst>
              <a:ext uri="{FF2B5EF4-FFF2-40B4-BE49-F238E27FC236}">
                <a16:creationId xmlns:a16="http://schemas.microsoft.com/office/drawing/2014/main" id="{C6941925-D09C-4E71-8A58-49DE05ACDAC3}"/>
              </a:ext>
            </a:extLst>
          </p:cNvPr>
          <p:cNvSpPr>
            <a:spLocks noGrp="1"/>
          </p:cNvSpPr>
          <p:nvPr>
            <p:ph idx="1"/>
          </p:nvPr>
        </p:nvSpPr>
        <p:spPr/>
        <p:txBody>
          <a:bodyPr/>
          <a:lstStyle/>
          <a:p>
            <a:r>
              <a:rPr lang="en-US" dirty="0">
                <a:hlinkClick r:id="rId2"/>
              </a:rPr>
              <a:t>https://www.youtube.com/watch?v=69CQsdPC2i8</a:t>
            </a:r>
            <a:r>
              <a:rPr lang="en-US" dirty="0"/>
              <a:t> </a:t>
            </a:r>
          </a:p>
        </p:txBody>
      </p:sp>
      <p:pic>
        <p:nvPicPr>
          <p:cNvPr id="4" name="Picture 3">
            <a:extLst>
              <a:ext uri="{FF2B5EF4-FFF2-40B4-BE49-F238E27FC236}">
                <a16:creationId xmlns:a16="http://schemas.microsoft.com/office/drawing/2014/main" id="{E332EB90-AE15-497F-933E-A0E89602F587}"/>
              </a:ext>
            </a:extLst>
          </p:cNvPr>
          <p:cNvPicPr>
            <a:picLocks noChangeAspect="1"/>
          </p:cNvPicPr>
          <p:nvPr/>
        </p:nvPicPr>
        <p:blipFill>
          <a:blip r:embed="rId3"/>
          <a:stretch>
            <a:fillRect/>
          </a:stretch>
        </p:blipFill>
        <p:spPr>
          <a:xfrm>
            <a:off x="3593772" y="3334584"/>
            <a:ext cx="4457700" cy="2771775"/>
          </a:xfrm>
          <a:prstGeom prst="rect">
            <a:avLst/>
          </a:prstGeom>
        </p:spPr>
      </p:pic>
    </p:spTree>
    <p:extLst>
      <p:ext uri="{BB962C8B-B14F-4D97-AF65-F5344CB8AC3E}">
        <p14:creationId xmlns:p14="http://schemas.microsoft.com/office/powerpoint/2010/main" val="370688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95DC-C38C-420D-AB2C-AC4D666ABCAA}"/>
              </a:ext>
            </a:extLst>
          </p:cNvPr>
          <p:cNvSpPr>
            <a:spLocks noGrp="1"/>
          </p:cNvSpPr>
          <p:nvPr>
            <p:ph type="title"/>
          </p:nvPr>
        </p:nvSpPr>
        <p:spPr>
          <a:xfrm>
            <a:off x="646111" y="452718"/>
            <a:ext cx="9404723" cy="1400530"/>
          </a:xfrm>
        </p:spPr>
        <p:txBody>
          <a:bodyPr>
            <a:normAutofit/>
          </a:bodyPr>
          <a:lstStyle/>
          <a:p>
            <a:r>
              <a:rPr lang="en-US" dirty="0"/>
              <a:t>How Doctors Diagnose a Heart Attack</a:t>
            </a:r>
          </a:p>
        </p:txBody>
      </p:sp>
      <p:graphicFrame>
        <p:nvGraphicFramePr>
          <p:cNvPr id="18" name="Content Placeholder 2">
            <a:extLst>
              <a:ext uri="{FF2B5EF4-FFF2-40B4-BE49-F238E27FC236}">
                <a16:creationId xmlns:a16="http://schemas.microsoft.com/office/drawing/2014/main" id="{84531BF0-244B-46BA-B81A-D9C7522E3668}"/>
              </a:ext>
            </a:extLst>
          </p:cNvPr>
          <p:cNvGraphicFramePr>
            <a:graphicFrameLocks noGrp="1"/>
          </p:cNvGraphicFramePr>
          <p:nvPr>
            <p:ph idx="1"/>
            <p:extLst>
              <p:ext uri="{D42A27DB-BD31-4B8C-83A1-F6EECF244321}">
                <p14:modId xmlns:p14="http://schemas.microsoft.com/office/powerpoint/2010/main" val="2061506437"/>
              </p:ext>
            </p:extLst>
          </p:nvPr>
        </p:nvGraphicFramePr>
        <p:xfrm>
          <a:off x="646111" y="1385483"/>
          <a:ext cx="10584141" cy="489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7F4CAEE-B904-48D8-A402-C0191DE1F6E0}"/>
              </a:ext>
            </a:extLst>
          </p:cNvPr>
          <p:cNvPicPr>
            <a:picLocks noChangeAspect="1"/>
          </p:cNvPicPr>
          <p:nvPr/>
        </p:nvPicPr>
        <p:blipFill>
          <a:blip r:embed="rId8"/>
          <a:stretch>
            <a:fillRect/>
          </a:stretch>
        </p:blipFill>
        <p:spPr>
          <a:xfrm>
            <a:off x="3271627" y="1619164"/>
            <a:ext cx="695004" cy="695004"/>
          </a:xfrm>
          <a:prstGeom prst="rect">
            <a:avLst/>
          </a:prstGeom>
        </p:spPr>
      </p:pic>
    </p:spTree>
    <p:extLst>
      <p:ext uri="{BB962C8B-B14F-4D97-AF65-F5344CB8AC3E}">
        <p14:creationId xmlns:p14="http://schemas.microsoft.com/office/powerpoint/2010/main" val="211016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2B89-96BC-4304-8381-9CEC0CF8A041}"/>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B2FE7072-A1C7-4B73-9FA8-6BB06F447FBC}"/>
              </a:ext>
            </a:extLst>
          </p:cNvPr>
          <p:cNvSpPr>
            <a:spLocks noGrp="1"/>
          </p:cNvSpPr>
          <p:nvPr>
            <p:ph idx="1"/>
          </p:nvPr>
        </p:nvSpPr>
        <p:spPr>
          <a:xfrm>
            <a:off x="1103312" y="1544716"/>
            <a:ext cx="8946541" cy="5060270"/>
          </a:xfrm>
        </p:spPr>
        <p:txBody>
          <a:bodyPr>
            <a:normAutofit fontScale="85000" lnSpcReduction="10000"/>
          </a:bodyPr>
          <a:lstStyle/>
          <a:p>
            <a:pPr marL="0" indent="0">
              <a:buNone/>
            </a:pPr>
            <a:r>
              <a:rPr lang="en-US" dirty="0"/>
              <a:t>Once a heart attack is diagnosed, treatment begins immediately -- possibly in the ambulance or emergency room. Drugs, catheter-based procedures, and surgery are used to treat a heart attack.</a:t>
            </a:r>
          </a:p>
          <a:p>
            <a:pPr marL="0" indent="0">
              <a:buNone/>
            </a:pPr>
            <a:r>
              <a:rPr lang="en-US" sz="1800" b="1" dirty="0"/>
              <a:t>What Drugs Are Used to Treat a Heart Attack?</a:t>
            </a:r>
          </a:p>
          <a:p>
            <a:r>
              <a:rPr lang="en-US" dirty="0"/>
              <a:t>The goals of drug </a:t>
            </a:r>
            <a:r>
              <a:rPr lang="en-US" dirty="0">
                <a:solidFill>
                  <a:schemeClr val="accent5">
                    <a:lumMod val="60000"/>
                    <a:lumOff val="40000"/>
                  </a:schemeClr>
                </a:solidFill>
              </a:rPr>
              <a:t>therapy are to break up or prevent blood clots, prevent platelets from gathering and sticking to the plaque, stabilize the plaque, and prevent further damage.</a:t>
            </a:r>
          </a:p>
          <a:p>
            <a:r>
              <a:rPr lang="en-US" dirty="0">
                <a:solidFill>
                  <a:schemeClr val="accent5">
                    <a:lumMod val="60000"/>
                    <a:lumOff val="40000"/>
                  </a:schemeClr>
                </a:solidFill>
              </a:rPr>
              <a:t>These medications must be given </a:t>
            </a:r>
            <a:r>
              <a:rPr lang="en-US" dirty="0"/>
              <a:t>as soon as possible to decrease the amount of heart damage. The longer the delay in starting these drugs, the more damage can occur and the less benefit they can provide.</a:t>
            </a:r>
          </a:p>
          <a:p>
            <a:r>
              <a:rPr lang="en-US" dirty="0"/>
              <a:t>Drugs used to treat a heart attack may include:</a:t>
            </a:r>
          </a:p>
          <a:p>
            <a:pPr lvl="1"/>
            <a:r>
              <a:rPr lang="en-US" dirty="0"/>
              <a:t>Aspirin to prevent blood clotting that may worsen the heart attack.</a:t>
            </a:r>
          </a:p>
          <a:p>
            <a:pPr lvl="1"/>
            <a:r>
              <a:rPr lang="en-US" dirty="0"/>
              <a:t>Antiplatelets to prevent blood clotting.</a:t>
            </a:r>
          </a:p>
          <a:p>
            <a:pPr lvl="1"/>
            <a:r>
              <a:rPr lang="en-US" dirty="0"/>
              <a:t>Thrombolytic therapy ("clot busters") to dissolve blood clots that are present in the heart's arteries.</a:t>
            </a:r>
          </a:p>
          <a:p>
            <a:pPr lvl="1"/>
            <a:r>
              <a:rPr lang="en-US" dirty="0"/>
              <a:t>Any combination of the above</a:t>
            </a:r>
          </a:p>
          <a:p>
            <a:r>
              <a:rPr lang="en-US" dirty="0"/>
              <a:t>Other drugs, given during or after a heart attack, lessen your heart's workload, improve the functioning of the heart, widen or dilate your blood vessels, decrease your pain, and guard against any life-threatening heart rhythms.</a:t>
            </a:r>
          </a:p>
          <a:p>
            <a:endParaRPr lang="en-US" dirty="0"/>
          </a:p>
        </p:txBody>
      </p:sp>
    </p:spTree>
    <p:extLst>
      <p:ext uri="{BB962C8B-B14F-4D97-AF65-F5344CB8AC3E}">
        <p14:creationId xmlns:p14="http://schemas.microsoft.com/office/powerpoint/2010/main" val="272673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92FA-19C6-42DA-9FF5-36B8F79447AA}"/>
              </a:ext>
            </a:extLst>
          </p:cNvPr>
          <p:cNvSpPr>
            <a:spLocks noGrp="1"/>
          </p:cNvSpPr>
          <p:nvPr>
            <p:ph type="title"/>
          </p:nvPr>
        </p:nvSpPr>
        <p:spPr/>
        <p:txBody>
          <a:bodyPr/>
          <a:lstStyle/>
          <a:p>
            <a:r>
              <a:rPr lang="en-US" dirty="0"/>
              <a:t>In pairs or as a class: Play the ECG/EKG Game by Nobel Prize.org</a:t>
            </a:r>
          </a:p>
        </p:txBody>
      </p:sp>
      <p:sp>
        <p:nvSpPr>
          <p:cNvPr id="3" name="Content Placeholder 2">
            <a:extLst>
              <a:ext uri="{FF2B5EF4-FFF2-40B4-BE49-F238E27FC236}">
                <a16:creationId xmlns:a16="http://schemas.microsoft.com/office/drawing/2014/main" id="{524AECD8-551A-4CF0-871F-E8A54DC5384C}"/>
              </a:ext>
            </a:extLst>
          </p:cNvPr>
          <p:cNvSpPr>
            <a:spLocks noGrp="1"/>
          </p:cNvSpPr>
          <p:nvPr>
            <p:ph idx="1"/>
          </p:nvPr>
        </p:nvSpPr>
        <p:spPr>
          <a:xfrm>
            <a:off x="1103312" y="2052918"/>
            <a:ext cx="8946541" cy="4526991"/>
          </a:xfrm>
        </p:spPr>
        <p:txBody>
          <a:bodyPr>
            <a:normAutofit/>
          </a:bodyPr>
          <a:lstStyle/>
          <a:p>
            <a:r>
              <a:rPr lang="en-US" dirty="0">
                <a:hlinkClick r:id="rId2"/>
              </a:rPr>
              <a:t>https://educationalgames.nobelprize.org/educational/medicine/ecg/ecg.html</a:t>
            </a:r>
            <a:r>
              <a:rPr lang="en-US" dirty="0"/>
              <a:t> </a:t>
            </a:r>
          </a:p>
          <a:p>
            <a:pPr marL="0" indent="0">
              <a:buNone/>
            </a:pPr>
            <a:endParaRPr lang="en-US" dirty="0"/>
          </a:p>
        </p:txBody>
      </p:sp>
      <p:pic>
        <p:nvPicPr>
          <p:cNvPr id="4" name="Picture 3">
            <a:extLst>
              <a:ext uri="{FF2B5EF4-FFF2-40B4-BE49-F238E27FC236}">
                <a16:creationId xmlns:a16="http://schemas.microsoft.com/office/drawing/2014/main" id="{A80811C7-8397-4C85-BD76-6FF0618D7D24}"/>
              </a:ext>
            </a:extLst>
          </p:cNvPr>
          <p:cNvPicPr>
            <a:picLocks noChangeAspect="1"/>
          </p:cNvPicPr>
          <p:nvPr/>
        </p:nvPicPr>
        <p:blipFill>
          <a:blip r:embed="rId3"/>
          <a:stretch>
            <a:fillRect/>
          </a:stretch>
        </p:blipFill>
        <p:spPr>
          <a:xfrm>
            <a:off x="3766745" y="3103420"/>
            <a:ext cx="4236612" cy="3676159"/>
          </a:xfrm>
          <a:prstGeom prst="rect">
            <a:avLst/>
          </a:prstGeom>
        </p:spPr>
      </p:pic>
    </p:spTree>
    <p:extLst>
      <p:ext uri="{BB962C8B-B14F-4D97-AF65-F5344CB8AC3E}">
        <p14:creationId xmlns:p14="http://schemas.microsoft.com/office/powerpoint/2010/main" val="2145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699E00-BBC0-47EE-BDA1-D533B9F9AB6F}"/>
              </a:ext>
            </a:extLst>
          </p:cNvPr>
          <p:cNvSpPr>
            <a:spLocks noGrp="1"/>
          </p:cNvSpPr>
          <p:nvPr>
            <p:ph type="title"/>
          </p:nvPr>
        </p:nvSpPr>
        <p:spPr/>
        <p:txBody>
          <a:bodyPr/>
          <a:lstStyle/>
          <a:p>
            <a:r>
              <a:rPr lang="en-US" dirty="0"/>
              <a:t>In pairs or as a class:  Take the Heart Disease Quiz</a:t>
            </a:r>
          </a:p>
        </p:txBody>
      </p:sp>
      <p:sp>
        <p:nvSpPr>
          <p:cNvPr id="8" name="Content Placeholder 7">
            <a:extLst>
              <a:ext uri="{FF2B5EF4-FFF2-40B4-BE49-F238E27FC236}">
                <a16:creationId xmlns:a16="http://schemas.microsoft.com/office/drawing/2014/main" id="{55E6123B-DA00-48F6-8FB3-464267488068}"/>
              </a:ext>
            </a:extLst>
          </p:cNvPr>
          <p:cNvSpPr>
            <a:spLocks noGrp="1"/>
          </p:cNvSpPr>
          <p:nvPr>
            <p:ph idx="1"/>
          </p:nvPr>
        </p:nvSpPr>
        <p:spPr/>
        <p:txBody>
          <a:bodyPr/>
          <a:lstStyle/>
          <a:p>
            <a:r>
              <a:rPr lang="en-US" dirty="0">
                <a:hlinkClick r:id="rId2"/>
              </a:rPr>
              <a:t>https://www.medicinenet.com/heart_disease_quiz/quiz.htm</a:t>
            </a:r>
            <a:r>
              <a:rPr lang="en-US" dirty="0"/>
              <a:t>  </a:t>
            </a:r>
          </a:p>
        </p:txBody>
      </p:sp>
      <p:pic>
        <p:nvPicPr>
          <p:cNvPr id="9" name="Picture 8">
            <a:extLst>
              <a:ext uri="{FF2B5EF4-FFF2-40B4-BE49-F238E27FC236}">
                <a16:creationId xmlns:a16="http://schemas.microsoft.com/office/drawing/2014/main" id="{588B7AA8-D386-4E4A-900B-3BBCACFF753C}"/>
              </a:ext>
            </a:extLst>
          </p:cNvPr>
          <p:cNvPicPr>
            <a:picLocks noChangeAspect="1"/>
          </p:cNvPicPr>
          <p:nvPr/>
        </p:nvPicPr>
        <p:blipFill>
          <a:blip r:embed="rId3"/>
          <a:stretch>
            <a:fillRect/>
          </a:stretch>
        </p:blipFill>
        <p:spPr>
          <a:xfrm>
            <a:off x="4572000" y="4000500"/>
            <a:ext cx="7620000" cy="2857500"/>
          </a:xfrm>
          <a:prstGeom prst="rect">
            <a:avLst/>
          </a:prstGeom>
        </p:spPr>
      </p:pic>
    </p:spTree>
    <p:extLst>
      <p:ext uri="{BB962C8B-B14F-4D97-AF65-F5344CB8AC3E}">
        <p14:creationId xmlns:p14="http://schemas.microsoft.com/office/powerpoint/2010/main" val="45716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73FC-D02B-4B86-804A-CC124612FEA0}"/>
              </a:ext>
            </a:extLst>
          </p:cNvPr>
          <p:cNvSpPr>
            <a:spLocks noGrp="1"/>
          </p:cNvSpPr>
          <p:nvPr>
            <p:ph type="title"/>
          </p:nvPr>
        </p:nvSpPr>
        <p:spPr/>
        <p:txBody>
          <a:bodyPr/>
          <a:lstStyle/>
          <a:p>
            <a:r>
              <a:rPr lang="en-US" dirty="0"/>
              <a:t>Post-Test</a:t>
            </a:r>
            <a:br>
              <a:rPr lang="en-US" dirty="0"/>
            </a:br>
            <a:r>
              <a:rPr lang="en-US" dirty="0"/>
              <a:t>On a piece of paper, write your answers</a:t>
            </a:r>
          </a:p>
        </p:txBody>
      </p:sp>
      <p:sp>
        <p:nvSpPr>
          <p:cNvPr id="3" name="Content Placeholder 2">
            <a:extLst>
              <a:ext uri="{FF2B5EF4-FFF2-40B4-BE49-F238E27FC236}">
                <a16:creationId xmlns:a16="http://schemas.microsoft.com/office/drawing/2014/main" id="{7643E6F3-9E69-4EBE-A07A-27FC33A6E5A2}"/>
              </a:ext>
            </a:extLst>
          </p:cNvPr>
          <p:cNvSpPr>
            <a:spLocks noGrp="1"/>
          </p:cNvSpPr>
          <p:nvPr>
            <p:ph idx="1"/>
          </p:nvPr>
        </p:nvSpPr>
        <p:spPr/>
        <p:txBody>
          <a:bodyPr>
            <a:normAutofit/>
          </a:bodyPr>
          <a:lstStyle/>
          <a:p>
            <a:pPr marL="457200" indent="-457200">
              <a:buFont typeface="+mj-lt"/>
              <a:buAutoNum type="arabicPeriod"/>
            </a:pPr>
            <a:r>
              <a:rPr lang="en-US" dirty="0"/>
              <a:t>What is a heart attack?</a:t>
            </a:r>
          </a:p>
          <a:p>
            <a:pPr marL="457200" indent="-457200">
              <a:buFont typeface="+mj-lt"/>
              <a:buAutoNum type="arabicPeriod"/>
            </a:pPr>
            <a:r>
              <a:rPr lang="en-US" dirty="0"/>
              <a:t>What Over the Counter medication can be used to prevent a heart attack?</a:t>
            </a:r>
          </a:p>
          <a:p>
            <a:pPr marL="457200" indent="-457200">
              <a:buFont typeface="+mj-lt"/>
              <a:buAutoNum type="arabicPeriod"/>
            </a:pPr>
            <a:r>
              <a:rPr lang="en-US" dirty="0"/>
              <a:t>What is the medical term for a heart attack?</a:t>
            </a:r>
          </a:p>
          <a:p>
            <a:pPr marL="457200" indent="-457200">
              <a:buFont typeface="+mj-lt"/>
              <a:buAutoNum type="arabicPeriod"/>
            </a:pPr>
            <a:r>
              <a:rPr lang="en-US" dirty="0"/>
              <a:t>What causes a heart attack?</a:t>
            </a:r>
          </a:p>
          <a:p>
            <a:pPr marL="457200" indent="-457200">
              <a:buFont typeface="+mj-lt"/>
              <a:buAutoNum type="arabicPeriod"/>
            </a:pPr>
            <a:r>
              <a:rPr lang="en-US" dirty="0"/>
              <a:t>What are the symptoms of a heart attack?</a:t>
            </a:r>
          </a:p>
          <a:p>
            <a:pPr marL="457200" indent="-457200">
              <a:buFont typeface="+mj-lt"/>
              <a:buAutoNum type="arabicPeriod"/>
            </a:pPr>
            <a:r>
              <a:rPr lang="en-US" dirty="0"/>
              <a:t>What are the risk factors for atherosclerosis and heart attack?</a:t>
            </a:r>
          </a:p>
          <a:p>
            <a:pPr marL="457200" indent="-457200">
              <a:buFont typeface="+mj-lt"/>
              <a:buAutoNum type="arabicPeriod"/>
            </a:pPr>
            <a:r>
              <a:rPr lang="en-US" dirty="0"/>
              <a:t>How to diagnose a heart attack</a:t>
            </a:r>
          </a:p>
          <a:p>
            <a:pPr marL="457200" indent="-457200">
              <a:buFont typeface="+mj-lt"/>
              <a:buAutoNum type="arabicPeriod"/>
            </a:pPr>
            <a:r>
              <a:rPr lang="en-US" dirty="0"/>
              <a:t>What is the treatment for heart attack?</a:t>
            </a:r>
          </a:p>
          <a:p>
            <a:pPr marL="457200" indent="-457200">
              <a:buFont typeface="+mj-lt"/>
              <a:buAutoNum type="arabicPeriod"/>
            </a:pPr>
            <a:r>
              <a:rPr lang="en-US" dirty="0"/>
              <a:t>How can you prevent a heart attack?</a:t>
            </a:r>
          </a:p>
          <a:p>
            <a:endParaRPr lang="en-US" dirty="0"/>
          </a:p>
        </p:txBody>
      </p:sp>
    </p:spTree>
    <p:extLst>
      <p:ext uri="{BB962C8B-B14F-4D97-AF65-F5344CB8AC3E}">
        <p14:creationId xmlns:p14="http://schemas.microsoft.com/office/powerpoint/2010/main" val="249790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45E6-7515-484A-B600-9BA0AB519AED}"/>
              </a:ext>
            </a:extLst>
          </p:cNvPr>
          <p:cNvSpPr>
            <a:spLocks noGrp="1"/>
          </p:cNvSpPr>
          <p:nvPr>
            <p:ph type="title"/>
          </p:nvPr>
        </p:nvSpPr>
        <p:spPr/>
        <p:txBody>
          <a:bodyPr/>
          <a:lstStyle/>
          <a:p>
            <a:r>
              <a:rPr lang="en-US" dirty="0"/>
              <a:t>Preventing Heart Disease is easy, begins now, and is simple to do!</a:t>
            </a:r>
          </a:p>
        </p:txBody>
      </p:sp>
      <p:sp>
        <p:nvSpPr>
          <p:cNvPr id="3" name="Content Placeholder 2">
            <a:extLst>
              <a:ext uri="{FF2B5EF4-FFF2-40B4-BE49-F238E27FC236}">
                <a16:creationId xmlns:a16="http://schemas.microsoft.com/office/drawing/2014/main" id="{097D1945-E5FC-49A6-B26B-42B44C068827}"/>
              </a:ext>
            </a:extLst>
          </p:cNvPr>
          <p:cNvSpPr>
            <a:spLocks noGrp="1"/>
          </p:cNvSpPr>
          <p:nvPr>
            <p:ph idx="1"/>
          </p:nvPr>
        </p:nvSpPr>
        <p:spPr>
          <a:xfrm>
            <a:off x="1014535" y="2006353"/>
            <a:ext cx="8946541" cy="4326461"/>
          </a:xfrm>
        </p:spPr>
        <p:txBody>
          <a:bodyPr>
            <a:normAutofit fontScale="85000" lnSpcReduction="20000"/>
          </a:bodyPr>
          <a:lstStyle/>
          <a:p>
            <a:r>
              <a:rPr lang="en-US" dirty="0"/>
              <a:t>Choosing healthy meal and snack options can help you avoid heart disease and its complications. Be sure to eat plenty of fresh fruits and vegetables.</a:t>
            </a:r>
          </a:p>
          <a:p>
            <a:r>
              <a:rPr lang="en-US" dirty="0"/>
              <a:t>Choosing healthy meal and snack options can help you avoid heart disease and its complications. Be sure to eat plenty of fresh fruits and vegetables.</a:t>
            </a:r>
          </a:p>
          <a:p>
            <a:r>
              <a:rPr lang="en-US" dirty="0"/>
              <a:t>By living a healthy lifestyle, you can help keep your blood pressure, cholesterol, and sugar normal and lower your risk for heart disease and heart attack. A healthy lifestyle includes the following:</a:t>
            </a:r>
          </a:p>
          <a:p>
            <a:endParaRPr lang="en-US" dirty="0"/>
          </a:p>
          <a:p>
            <a:pPr lvl="1"/>
            <a:r>
              <a:rPr lang="en-US" dirty="0"/>
              <a:t>Eating a healthy diet.</a:t>
            </a:r>
          </a:p>
          <a:p>
            <a:pPr lvl="1"/>
            <a:r>
              <a:rPr lang="en-US" dirty="0"/>
              <a:t>Maintaining a healthy weight.</a:t>
            </a:r>
          </a:p>
          <a:p>
            <a:pPr lvl="1"/>
            <a:r>
              <a:rPr lang="en-US" dirty="0"/>
              <a:t>Getting enough physical activity.</a:t>
            </a:r>
          </a:p>
          <a:p>
            <a:pPr lvl="1"/>
            <a:r>
              <a:rPr lang="en-US" dirty="0"/>
              <a:t>Not smoking or using other forms of tobacco.</a:t>
            </a:r>
          </a:p>
          <a:p>
            <a:pPr lvl="1"/>
            <a:r>
              <a:rPr lang="en-US" dirty="0"/>
              <a:t>Limiting alcohol use.</a:t>
            </a:r>
          </a:p>
          <a:p>
            <a:pPr lvl="1"/>
            <a:endParaRPr lang="en-US" dirty="0"/>
          </a:p>
          <a:p>
            <a:pPr marL="457200" lvl="1" indent="0" algn="ctr">
              <a:buNone/>
            </a:pPr>
            <a:r>
              <a:rPr lang="en-US" dirty="0">
                <a:hlinkClick r:id="rId2"/>
              </a:rPr>
              <a:t>https://www.cdc.gov/heartdisease/healthy_living.htm</a:t>
            </a:r>
            <a:r>
              <a:rPr lang="en-US" dirty="0"/>
              <a:t> </a:t>
            </a:r>
          </a:p>
        </p:txBody>
      </p:sp>
    </p:spTree>
    <p:extLst>
      <p:ext uri="{BB962C8B-B14F-4D97-AF65-F5344CB8AC3E}">
        <p14:creationId xmlns:p14="http://schemas.microsoft.com/office/powerpoint/2010/main" val="238395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60C2-CB2D-4E5A-98CC-3BF4A3EE3832}"/>
              </a:ext>
            </a:extLst>
          </p:cNvPr>
          <p:cNvSpPr>
            <a:spLocks noGrp="1"/>
          </p:cNvSpPr>
          <p:nvPr>
            <p:ph type="title"/>
          </p:nvPr>
        </p:nvSpPr>
        <p:spPr/>
        <p:txBody>
          <a:bodyPr/>
          <a:lstStyle/>
          <a:p>
            <a:r>
              <a:rPr lang="en-US" dirty="0"/>
              <a:t>In small groups or pairs compare your pre and post learning answers.  </a:t>
            </a:r>
            <a:br>
              <a:rPr lang="en-US" dirty="0"/>
            </a:br>
            <a:r>
              <a:rPr lang="en-US" dirty="0"/>
              <a:t/>
            </a:r>
            <a:br>
              <a:rPr lang="en-US" dirty="0"/>
            </a:br>
            <a:r>
              <a:rPr lang="en-US" dirty="0"/>
              <a:t>What did you know before this lesson?  What new information did you learn?</a:t>
            </a:r>
            <a:br>
              <a:rPr lang="en-US" dirty="0"/>
            </a:br>
            <a:r>
              <a:rPr lang="en-US" dirty="0"/>
              <a:t/>
            </a:r>
            <a:br>
              <a:rPr lang="en-US" dirty="0"/>
            </a:br>
            <a:r>
              <a:rPr lang="en-US" dirty="0"/>
              <a:t>Discuss with the class…</a:t>
            </a:r>
          </a:p>
        </p:txBody>
      </p:sp>
    </p:spTree>
    <p:extLst>
      <p:ext uri="{BB962C8B-B14F-4D97-AF65-F5344CB8AC3E}">
        <p14:creationId xmlns:p14="http://schemas.microsoft.com/office/powerpoint/2010/main" val="19291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Summarize the function of the human heart</a:t>
            </a:r>
            <a:endParaRPr lang="en-US" dirty="0"/>
          </a:p>
          <a:p>
            <a:r>
              <a:rPr lang="en-US" dirty="0" smtClean="0"/>
              <a:t>Describe the </a:t>
            </a:r>
            <a:r>
              <a:rPr lang="en-US" dirty="0"/>
              <a:t>medical term for a heart </a:t>
            </a:r>
            <a:r>
              <a:rPr lang="en-US" dirty="0" smtClean="0"/>
              <a:t>attack</a:t>
            </a:r>
            <a:endParaRPr lang="en-US" dirty="0"/>
          </a:p>
          <a:p>
            <a:r>
              <a:rPr lang="en-US" dirty="0" smtClean="0"/>
              <a:t>Explain what </a:t>
            </a:r>
            <a:r>
              <a:rPr lang="en-US" dirty="0"/>
              <a:t>causes a heart </a:t>
            </a:r>
            <a:r>
              <a:rPr lang="en-US" dirty="0" smtClean="0"/>
              <a:t>attack</a:t>
            </a:r>
            <a:endParaRPr lang="en-US" dirty="0"/>
          </a:p>
          <a:p>
            <a:r>
              <a:rPr lang="en-US" dirty="0" smtClean="0"/>
              <a:t>Describe the </a:t>
            </a:r>
            <a:r>
              <a:rPr lang="en-US" dirty="0"/>
              <a:t>symptoms of a heart </a:t>
            </a:r>
            <a:r>
              <a:rPr lang="en-US" dirty="0" smtClean="0"/>
              <a:t>attack</a:t>
            </a:r>
            <a:endParaRPr lang="en-US" dirty="0"/>
          </a:p>
          <a:p>
            <a:r>
              <a:rPr lang="en-US" dirty="0" smtClean="0"/>
              <a:t>Identify ways we can prevent </a:t>
            </a:r>
            <a:r>
              <a:rPr lang="en-US" dirty="0"/>
              <a:t>a heart </a:t>
            </a:r>
            <a:r>
              <a:rPr lang="en-US" dirty="0" smtClean="0"/>
              <a:t>attack</a:t>
            </a:r>
            <a:endParaRPr lang="en-US" dirty="0"/>
          </a:p>
          <a:p>
            <a:endParaRPr lang="en-US" dirty="0"/>
          </a:p>
        </p:txBody>
      </p:sp>
    </p:spTree>
    <p:extLst>
      <p:ext uri="{BB962C8B-B14F-4D97-AF65-F5344CB8AC3E}">
        <p14:creationId xmlns:p14="http://schemas.microsoft.com/office/powerpoint/2010/main" val="171282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EB04-1B1A-4D63-8AD3-DA45E5C26BE9}"/>
              </a:ext>
            </a:extLst>
          </p:cNvPr>
          <p:cNvSpPr>
            <a:spLocks noGrp="1"/>
          </p:cNvSpPr>
          <p:nvPr>
            <p:ph type="title"/>
          </p:nvPr>
        </p:nvSpPr>
        <p:spPr/>
        <p:txBody>
          <a:bodyPr/>
          <a:lstStyle/>
          <a:p>
            <a:r>
              <a:rPr lang="en-US" dirty="0"/>
              <a:t>End the class through discussion on lifestyle changes students will commit to.</a:t>
            </a:r>
          </a:p>
        </p:txBody>
      </p:sp>
      <p:sp>
        <p:nvSpPr>
          <p:cNvPr id="3" name="Content Placeholder 2">
            <a:extLst>
              <a:ext uri="{FF2B5EF4-FFF2-40B4-BE49-F238E27FC236}">
                <a16:creationId xmlns:a16="http://schemas.microsoft.com/office/drawing/2014/main" id="{015B8E0C-19D0-40A6-BB26-4378A1CFD80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1508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73FC-D02B-4B86-804A-CC124612FEA0}"/>
              </a:ext>
            </a:extLst>
          </p:cNvPr>
          <p:cNvSpPr>
            <a:spLocks noGrp="1"/>
          </p:cNvSpPr>
          <p:nvPr>
            <p:ph type="title"/>
          </p:nvPr>
        </p:nvSpPr>
        <p:spPr/>
        <p:txBody>
          <a:bodyPr/>
          <a:lstStyle/>
          <a:p>
            <a:r>
              <a:rPr lang="en-US" dirty="0"/>
              <a:t>Pre-Test</a:t>
            </a:r>
            <a:br>
              <a:rPr lang="en-US" dirty="0"/>
            </a:br>
            <a:r>
              <a:rPr lang="en-US" dirty="0"/>
              <a:t>On a piece of paper, write your answers</a:t>
            </a:r>
          </a:p>
        </p:txBody>
      </p:sp>
      <p:sp>
        <p:nvSpPr>
          <p:cNvPr id="3" name="Content Placeholder 2">
            <a:extLst>
              <a:ext uri="{FF2B5EF4-FFF2-40B4-BE49-F238E27FC236}">
                <a16:creationId xmlns:a16="http://schemas.microsoft.com/office/drawing/2014/main" id="{7643E6F3-9E69-4EBE-A07A-27FC33A6E5A2}"/>
              </a:ext>
            </a:extLst>
          </p:cNvPr>
          <p:cNvSpPr>
            <a:spLocks noGrp="1"/>
          </p:cNvSpPr>
          <p:nvPr>
            <p:ph idx="1"/>
          </p:nvPr>
        </p:nvSpPr>
        <p:spPr/>
        <p:txBody>
          <a:bodyPr>
            <a:normAutofit/>
          </a:bodyPr>
          <a:lstStyle/>
          <a:p>
            <a:pPr marL="457200" indent="-457200">
              <a:buFont typeface="+mj-lt"/>
              <a:buAutoNum type="arabicPeriod"/>
            </a:pPr>
            <a:r>
              <a:rPr lang="en-US" dirty="0"/>
              <a:t>What is a heart attack?</a:t>
            </a:r>
          </a:p>
          <a:p>
            <a:pPr marL="457200" indent="-457200">
              <a:buFont typeface="+mj-lt"/>
              <a:buAutoNum type="arabicPeriod"/>
            </a:pPr>
            <a:r>
              <a:rPr lang="en-US" dirty="0"/>
              <a:t>What Over the Counter medication can be used to prevent a heart attack?</a:t>
            </a:r>
          </a:p>
          <a:p>
            <a:pPr marL="457200" indent="-457200">
              <a:buFont typeface="+mj-lt"/>
              <a:buAutoNum type="arabicPeriod"/>
            </a:pPr>
            <a:r>
              <a:rPr lang="en-US" dirty="0"/>
              <a:t>What is the medical term for a heart attack?</a:t>
            </a:r>
          </a:p>
          <a:p>
            <a:pPr marL="457200" indent="-457200">
              <a:buFont typeface="+mj-lt"/>
              <a:buAutoNum type="arabicPeriod"/>
            </a:pPr>
            <a:r>
              <a:rPr lang="en-US" dirty="0"/>
              <a:t>What causes a heart attack?</a:t>
            </a:r>
          </a:p>
          <a:p>
            <a:pPr marL="457200" indent="-457200">
              <a:buFont typeface="+mj-lt"/>
              <a:buAutoNum type="arabicPeriod"/>
            </a:pPr>
            <a:r>
              <a:rPr lang="en-US" dirty="0"/>
              <a:t>What are the symptoms of a heart attack?</a:t>
            </a:r>
          </a:p>
          <a:p>
            <a:pPr marL="457200" indent="-457200">
              <a:buFont typeface="+mj-lt"/>
              <a:buAutoNum type="arabicPeriod"/>
            </a:pPr>
            <a:r>
              <a:rPr lang="en-US" dirty="0"/>
              <a:t>What are the risk factors for atherosclerosis and heart attack?</a:t>
            </a:r>
          </a:p>
          <a:p>
            <a:pPr marL="457200" indent="-457200">
              <a:buFont typeface="+mj-lt"/>
              <a:buAutoNum type="arabicPeriod"/>
            </a:pPr>
            <a:r>
              <a:rPr lang="en-US" dirty="0"/>
              <a:t>How to diagnose a heart attack</a:t>
            </a:r>
          </a:p>
          <a:p>
            <a:pPr marL="457200" indent="-457200">
              <a:buFont typeface="+mj-lt"/>
              <a:buAutoNum type="arabicPeriod"/>
            </a:pPr>
            <a:r>
              <a:rPr lang="en-US" dirty="0"/>
              <a:t>What is the treatment for heart attack?</a:t>
            </a:r>
          </a:p>
          <a:p>
            <a:pPr marL="457200" indent="-457200">
              <a:buFont typeface="+mj-lt"/>
              <a:buAutoNum type="arabicPeriod"/>
            </a:pPr>
            <a:r>
              <a:rPr lang="en-US" dirty="0"/>
              <a:t>How can you prevent a heart attack?</a:t>
            </a:r>
          </a:p>
          <a:p>
            <a:endParaRPr lang="en-US" dirty="0"/>
          </a:p>
        </p:txBody>
      </p:sp>
    </p:spTree>
    <p:extLst>
      <p:ext uri="{BB962C8B-B14F-4D97-AF65-F5344CB8AC3E}">
        <p14:creationId xmlns:p14="http://schemas.microsoft.com/office/powerpoint/2010/main" val="418071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8CEEA-6DF0-41E2-96A9-B6B08201DBD3}"/>
              </a:ext>
            </a:extLst>
          </p:cNvPr>
          <p:cNvSpPr>
            <a:spLocks noGrp="1"/>
          </p:cNvSpPr>
          <p:nvPr>
            <p:ph type="title"/>
          </p:nvPr>
        </p:nvSpPr>
        <p:spPr/>
        <p:txBody>
          <a:bodyPr/>
          <a:lstStyle/>
          <a:p>
            <a:r>
              <a:rPr lang="en-US" dirty="0"/>
              <a:t>The Human Heart</a:t>
            </a:r>
          </a:p>
        </p:txBody>
      </p:sp>
      <p:sp>
        <p:nvSpPr>
          <p:cNvPr id="6" name="Text Placeholder 5">
            <a:extLst>
              <a:ext uri="{FF2B5EF4-FFF2-40B4-BE49-F238E27FC236}">
                <a16:creationId xmlns:a16="http://schemas.microsoft.com/office/drawing/2014/main" id="{90922129-5B7D-4D65-B7DC-29609E38996C}"/>
              </a:ext>
            </a:extLst>
          </p:cNvPr>
          <p:cNvSpPr>
            <a:spLocks noGrp="1"/>
          </p:cNvSpPr>
          <p:nvPr>
            <p:ph type="body" idx="1"/>
          </p:nvPr>
        </p:nvSpPr>
        <p:spPr/>
        <p:txBody>
          <a:bodyPr/>
          <a:lstStyle/>
          <a:p>
            <a:endParaRPr lang="en-US"/>
          </a:p>
        </p:txBody>
      </p:sp>
      <p:pic>
        <p:nvPicPr>
          <p:cNvPr id="15" name="Content Placeholder 14">
            <a:extLst>
              <a:ext uri="{FF2B5EF4-FFF2-40B4-BE49-F238E27FC236}">
                <a16:creationId xmlns:a16="http://schemas.microsoft.com/office/drawing/2014/main" id="{606A2385-FCD6-4FF2-88CB-442F574E0895}"/>
              </a:ext>
            </a:extLst>
          </p:cNvPr>
          <p:cNvPicPr>
            <a:picLocks noGrp="1" noChangeAspect="1"/>
          </p:cNvPicPr>
          <p:nvPr>
            <p:ph sz="half" idx="2"/>
          </p:nvPr>
        </p:nvPicPr>
        <p:blipFill>
          <a:blip r:embed="rId2"/>
          <a:stretch>
            <a:fillRect/>
          </a:stretch>
        </p:blipFill>
        <p:spPr>
          <a:xfrm>
            <a:off x="463750" y="1335580"/>
            <a:ext cx="5259387" cy="4498975"/>
          </a:xfrm>
          <a:prstGeom prst="rect">
            <a:avLst/>
          </a:prstGeom>
        </p:spPr>
      </p:pic>
      <p:sp>
        <p:nvSpPr>
          <p:cNvPr id="10" name="Content Placeholder 9">
            <a:extLst>
              <a:ext uri="{FF2B5EF4-FFF2-40B4-BE49-F238E27FC236}">
                <a16:creationId xmlns:a16="http://schemas.microsoft.com/office/drawing/2014/main" id="{1BBF0A25-1C81-43A5-A540-4CCE335F67B6}"/>
              </a:ext>
            </a:extLst>
          </p:cNvPr>
          <p:cNvSpPr>
            <a:spLocks noGrp="1"/>
          </p:cNvSpPr>
          <p:nvPr>
            <p:ph sz="quarter" idx="4"/>
          </p:nvPr>
        </p:nvSpPr>
        <p:spPr>
          <a:xfrm>
            <a:off x="6172200" y="1681163"/>
            <a:ext cx="5183188" cy="4508500"/>
          </a:xfrm>
        </p:spPr>
        <p:txBody>
          <a:bodyPr>
            <a:normAutofit fontScale="92500"/>
          </a:bodyPr>
          <a:lstStyle/>
          <a:p>
            <a:pPr marL="0" indent="0">
              <a:buNone/>
            </a:pPr>
            <a:r>
              <a:rPr lang="en-US" dirty="0">
                <a:latin typeface="Times New Roman" panose="02020603050405020304" pitchFamily="18" charset="0"/>
                <a:cs typeface="Times New Roman" panose="02020603050405020304" pitchFamily="18" charset="0"/>
              </a:rPr>
              <a:t>The muscle that pumps blood received from veins into arteries throughout the body. It is positioned in the chest behind the sternum (breastbone; in front of the trachea, esophagus, and aorta; and above the diaphragm muscle that separates the chest and abdominal cavities. </a:t>
            </a:r>
          </a:p>
          <a:p>
            <a:pPr marL="0" indent="0">
              <a:buNone/>
            </a:pPr>
            <a:r>
              <a:rPr lang="en-US" dirty="0">
                <a:latin typeface="Times New Roman" panose="02020603050405020304" pitchFamily="18" charset="0"/>
                <a:cs typeface="Times New Roman" panose="02020603050405020304" pitchFamily="18" charset="0"/>
              </a:rPr>
              <a:t>The normal heart is about the size of a closed fist, and weighs about 10.5 ounces. It is cone-shaped, with the point of the cone pointing down to the left. Two-thirds of the heart lies in the left side of the chest with the balance in the right chest.</a:t>
            </a:r>
          </a:p>
          <a:p>
            <a:endParaRPr lang="en-US"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Image Source: </a:t>
            </a:r>
            <a:r>
              <a:rPr lang="en-US" sz="1500" dirty="0" err="1">
                <a:latin typeface="Times New Roman" panose="02020603050405020304" pitchFamily="18" charset="0"/>
                <a:cs typeface="Times New Roman" panose="02020603050405020304" pitchFamily="18" charset="0"/>
              </a:rPr>
              <a:t>MedicineNet</a:t>
            </a:r>
            <a:r>
              <a:rPr lang="en-US" sz="1500" dirty="0">
                <a:latin typeface="Times New Roman" panose="02020603050405020304" pitchFamily="18" charset="0"/>
                <a:cs typeface="Times New Roman" panose="02020603050405020304" pitchFamily="18" charset="0"/>
              </a:rPr>
              <a:t>, Inc.</a:t>
            </a:r>
          </a:p>
          <a:p>
            <a:pPr marL="0" indent="0">
              <a:buNone/>
            </a:pPr>
            <a:r>
              <a:rPr lang="en-US" sz="1500" dirty="0">
                <a:latin typeface="Times New Roman" panose="02020603050405020304" pitchFamily="18" charset="0"/>
                <a:cs typeface="Times New Roman" panose="02020603050405020304" pitchFamily="18" charset="0"/>
              </a:rPr>
              <a:t>Text: </a:t>
            </a:r>
            <a:r>
              <a:rPr lang="en-US" sz="1500" dirty="0" err="1">
                <a:latin typeface="Times New Roman" panose="02020603050405020304" pitchFamily="18" charset="0"/>
                <a:cs typeface="Times New Roman" panose="02020603050405020304" pitchFamily="18" charset="0"/>
              </a:rPr>
              <a:t>MedicineNet</a:t>
            </a:r>
            <a:r>
              <a:rPr lang="en-US" sz="1500" dirty="0">
                <a:latin typeface="Times New Roman" panose="02020603050405020304" pitchFamily="18" charset="0"/>
                <a:cs typeface="Times New Roman" panose="02020603050405020304" pitchFamily="18" charset="0"/>
              </a:rPr>
              <a:t>, Inc.</a:t>
            </a:r>
          </a:p>
          <a:p>
            <a:pPr marL="0" indent="0">
              <a:buNone/>
            </a:pPr>
            <a:r>
              <a:rPr lang="en-US" sz="1500" dirty="0">
                <a:latin typeface="Times New Roman" panose="02020603050405020304" pitchFamily="18" charset="0"/>
                <a:cs typeface="Times New Roman" panose="02020603050405020304" pitchFamily="18" charset="0"/>
                <a:hlinkClick r:id="rId3"/>
              </a:rPr>
              <a:t>https://www.medicinenet.com/image-collection/heart_picture/picture.htm</a:t>
            </a:r>
            <a:r>
              <a:rPr lang="en-US" sz="1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410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E518-2B77-4899-A22A-D92F23AE0155}"/>
              </a:ext>
            </a:extLst>
          </p:cNvPr>
          <p:cNvSpPr>
            <a:spLocks noGrp="1"/>
          </p:cNvSpPr>
          <p:nvPr>
            <p:ph type="title"/>
          </p:nvPr>
        </p:nvSpPr>
        <p:spPr/>
        <p:txBody>
          <a:bodyPr/>
          <a:lstStyle/>
          <a:p>
            <a:r>
              <a:rPr lang="en-US" dirty="0"/>
              <a:t>The Heart - Detail</a:t>
            </a:r>
          </a:p>
        </p:txBody>
      </p:sp>
      <p:sp>
        <p:nvSpPr>
          <p:cNvPr id="3" name="Text Placeholder 2">
            <a:extLst>
              <a:ext uri="{FF2B5EF4-FFF2-40B4-BE49-F238E27FC236}">
                <a16:creationId xmlns:a16="http://schemas.microsoft.com/office/drawing/2014/main" id="{E2545767-5A12-4698-87E5-B494A22A303A}"/>
              </a:ext>
            </a:extLst>
          </p:cNvPr>
          <p:cNvSpPr>
            <a:spLocks noGrp="1"/>
          </p:cNvSpPr>
          <p:nvPr>
            <p:ph type="body" idx="1"/>
          </p:nvPr>
        </p:nvSpPr>
        <p:spPr/>
        <p:txBody>
          <a:bodyPr/>
          <a:lstStyle/>
          <a:p>
            <a:endParaRPr lang="en-US"/>
          </a:p>
        </p:txBody>
      </p:sp>
      <p:pic>
        <p:nvPicPr>
          <p:cNvPr id="7" name="Content Placeholder 6">
            <a:extLst>
              <a:ext uri="{FF2B5EF4-FFF2-40B4-BE49-F238E27FC236}">
                <a16:creationId xmlns:a16="http://schemas.microsoft.com/office/drawing/2014/main" id="{65F32E79-2069-4056-89C0-E315F036AA48}"/>
              </a:ext>
            </a:extLst>
          </p:cNvPr>
          <p:cNvPicPr>
            <a:picLocks noGrp="1" noChangeAspect="1"/>
          </p:cNvPicPr>
          <p:nvPr>
            <p:ph sz="half" idx="2"/>
          </p:nvPr>
        </p:nvPicPr>
        <p:blipFill>
          <a:blip r:embed="rId2"/>
          <a:stretch>
            <a:fillRect/>
          </a:stretch>
        </p:blipFill>
        <p:spPr>
          <a:xfrm>
            <a:off x="836612" y="1681163"/>
            <a:ext cx="5157786" cy="4498975"/>
          </a:xfrm>
          <a:prstGeom prst="rect">
            <a:avLst/>
          </a:prstGeom>
        </p:spPr>
      </p:pic>
      <p:sp>
        <p:nvSpPr>
          <p:cNvPr id="6" name="Content Placeholder 5">
            <a:extLst>
              <a:ext uri="{FF2B5EF4-FFF2-40B4-BE49-F238E27FC236}">
                <a16:creationId xmlns:a16="http://schemas.microsoft.com/office/drawing/2014/main" id="{3EC841CB-1AB8-466D-8BE8-31BB291D1372}"/>
              </a:ext>
            </a:extLst>
          </p:cNvPr>
          <p:cNvSpPr>
            <a:spLocks noGrp="1"/>
          </p:cNvSpPr>
          <p:nvPr>
            <p:ph sz="quarter" idx="4"/>
          </p:nvPr>
        </p:nvSpPr>
        <p:spPr>
          <a:xfrm>
            <a:off x="6172200" y="1349406"/>
            <a:ext cx="5183188" cy="4840257"/>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The heart is composed of specialized cardiac muscle, and it is four-chambered, with a right atrium and ventricle, and an anatomically separate left atrium and ventricle. The blood flows from the systemic veins into the right atrium, thence to the right ventricle, from which it is pumped to the lungs, then returned into the left atrium, thence to the left ventricle, from which it is driven into the systemic arteries.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heart is thus functionally composed of two hearts: the right heart and the left heart. The right heart consists of the right atrium, which receives deoxygenated blood from the body, and the right ventricle which pumps it to the lungs under low pressure; and the left heart, consisting of the left atrium, which receives oxygenated blood from the lung, and the left ventricle, which pumps it out to the body under high pressure.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300" dirty="0">
                <a:latin typeface="Times New Roman" panose="02020603050405020304" pitchFamily="18" charset="0"/>
                <a:cs typeface="Times New Roman" panose="02020603050405020304" pitchFamily="18" charset="0"/>
              </a:rPr>
              <a:t>Image Source: </a:t>
            </a:r>
            <a:r>
              <a:rPr lang="en-US" sz="1300" dirty="0" err="1">
                <a:latin typeface="Times New Roman" panose="02020603050405020304" pitchFamily="18" charset="0"/>
                <a:cs typeface="Times New Roman" panose="02020603050405020304" pitchFamily="18" charset="0"/>
              </a:rPr>
              <a:t>MedicineNet</a:t>
            </a:r>
            <a:r>
              <a:rPr lang="en-US" sz="1300" dirty="0">
                <a:latin typeface="Times New Roman" panose="02020603050405020304" pitchFamily="18" charset="0"/>
                <a:cs typeface="Times New Roman" panose="02020603050405020304" pitchFamily="18" charset="0"/>
              </a:rPr>
              <a:t>, Inc.</a:t>
            </a:r>
          </a:p>
          <a:p>
            <a:pPr marL="0" indent="0">
              <a:buNone/>
            </a:pPr>
            <a:r>
              <a:rPr lang="en-US" sz="1300" dirty="0">
                <a:latin typeface="Times New Roman" panose="02020603050405020304" pitchFamily="18" charset="0"/>
                <a:cs typeface="Times New Roman" panose="02020603050405020304" pitchFamily="18" charset="0"/>
              </a:rPr>
              <a:t>Text: </a:t>
            </a:r>
            <a:r>
              <a:rPr lang="en-US" sz="1300" dirty="0" err="1">
                <a:latin typeface="Times New Roman" panose="02020603050405020304" pitchFamily="18" charset="0"/>
                <a:cs typeface="Times New Roman" panose="02020603050405020304" pitchFamily="18" charset="0"/>
              </a:rPr>
              <a:t>MedicineNet</a:t>
            </a:r>
            <a:r>
              <a:rPr lang="en-US" sz="1300" dirty="0">
                <a:latin typeface="Times New Roman" panose="02020603050405020304" pitchFamily="18" charset="0"/>
                <a:cs typeface="Times New Roman" panose="02020603050405020304" pitchFamily="18" charset="0"/>
              </a:rPr>
              <a:t>, Inc.</a:t>
            </a:r>
          </a:p>
          <a:p>
            <a:pPr marL="0" indent="0">
              <a:buNone/>
            </a:pPr>
            <a:r>
              <a:rPr lang="en-US" sz="1300" dirty="0">
                <a:latin typeface="Times New Roman" panose="02020603050405020304" pitchFamily="18" charset="0"/>
                <a:cs typeface="Times New Roman" panose="02020603050405020304" pitchFamily="18" charset="0"/>
                <a:hlinkClick r:id="rId3"/>
              </a:rPr>
              <a:t>https://www.medicinenet.com/image-collection/heart_picture/picture.htm</a:t>
            </a:r>
            <a:r>
              <a:rPr lang="en-US" sz="1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7864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E0FBAF-E8AD-4FCE-A5D8-A5BB9120DA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Heart Facts</a:t>
            </a:r>
          </a:p>
        </p:txBody>
      </p:sp>
      <p:sp>
        <p:nvSpPr>
          <p:cNvPr id="8" name="Content Placeholder 7">
            <a:extLst>
              <a:ext uri="{FF2B5EF4-FFF2-40B4-BE49-F238E27FC236}">
                <a16:creationId xmlns:a16="http://schemas.microsoft.com/office/drawing/2014/main" id="{9E26C3C2-0CD3-4392-80E3-9A9EB0DC5743}"/>
              </a:ext>
            </a:extLst>
          </p:cNvPr>
          <p:cNvSpPr>
            <a:spLocks noGrp="1"/>
          </p:cNvSpPr>
          <p:nvPr>
            <p:ph idx="1"/>
          </p:nvPr>
        </p:nvSpPr>
        <p:spPr>
          <a:xfrm>
            <a:off x="646111" y="1562725"/>
            <a:ext cx="8946541" cy="4195481"/>
          </a:xfrm>
        </p:spPr>
        <p:txBody>
          <a:bodyPr>
            <a:normAutofit/>
          </a:bodyPr>
          <a:lstStyle/>
          <a:p>
            <a:r>
              <a:rPr lang="en-US" dirty="0">
                <a:latin typeface="Times New Roman" panose="02020603050405020304" pitchFamily="18" charset="0"/>
                <a:cs typeface="Times New Roman" panose="02020603050405020304" pitchFamily="18" charset="0"/>
              </a:rPr>
              <a:t>A human heart is roughly the size of a large fist.</a:t>
            </a:r>
          </a:p>
          <a:p>
            <a:r>
              <a:rPr lang="en-US" dirty="0">
                <a:latin typeface="Times New Roman" panose="02020603050405020304" pitchFamily="18" charset="0"/>
                <a:cs typeface="Times New Roman" panose="02020603050405020304" pitchFamily="18" charset="0"/>
              </a:rPr>
              <a:t>The heart weighs between about 10 to 12 ounces (280 to 340 grams) in men and 8 to 10 ounces (230 to 280 grams) in women. </a:t>
            </a:r>
          </a:p>
          <a:p>
            <a:r>
              <a:rPr lang="en-US" dirty="0">
                <a:latin typeface="Times New Roman" panose="02020603050405020304" pitchFamily="18" charset="0"/>
                <a:cs typeface="Times New Roman" panose="02020603050405020304" pitchFamily="18" charset="0"/>
              </a:rPr>
              <a:t>The heart beats about 100,000 times per day (about 3 billion beats in a lifetime).</a:t>
            </a:r>
          </a:p>
          <a:p>
            <a:r>
              <a:rPr lang="en-US" dirty="0">
                <a:latin typeface="Times New Roman" panose="02020603050405020304" pitchFamily="18" charset="0"/>
                <a:cs typeface="Times New Roman" panose="02020603050405020304" pitchFamily="18" charset="0"/>
              </a:rPr>
              <a:t>An adult heart beats about 60 to 80 times per minute.</a:t>
            </a:r>
          </a:p>
          <a:p>
            <a:r>
              <a:rPr lang="en-US" dirty="0">
                <a:latin typeface="Times New Roman" panose="02020603050405020304" pitchFamily="18" charset="0"/>
                <a:cs typeface="Times New Roman" panose="02020603050405020304" pitchFamily="18" charset="0"/>
              </a:rPr>
              <a:t>Newborns' hearts beat faster than adult hearts, about 70 to 190 beats per minute.</a:t>
            </a:r>
          </a:p>
          <a:p>
            <a:r>
              <a:rPr lang="en-US" dirty="0">
                <a:latin typeface="Times New Roman" panose="02020603050405020304" pitchFamily="18" charset="0"/>
                <a:cs typeface="Times New Roman" panose="02020603050405020304" pitchFamily="18" charset="0"/>
              </a:rPr>
              <a:t>The heart pumps about 6 quarts (5.7 liters) of blood throughout the body.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Source: Human Heart: Anatomy, Function &amp; Facts By Tanya Lewis, Staff Writer | March 22, 2016 Live Science   https://www.livescience.com/34655-human-heart.html </a:t>
            </a:r>
          </a:p>
          <a:p>
            <a:endParaRPr lang="en-US" dirty="0"/>
          </a:p>
        </p:txBody>
      </p:sp>
      <p:pic>
        <p:nvPicPr>
          <p:cNvPr id="9" name="Picture 8">
            <a:extLst>
              <a:ext uri="{FF2B5EF4-FFF2-40B4-BE49-F238E27FC236}">
                <a16:creationId xmlns:a16="http://schemas.microsoft.com/office/drawing/2014/main" id="{F62B8A48-3EC6-413A-B2EE-E6EA0C15327D}"/>
              </a:ext>
            </a:extLst>
          </p:cNvPr>
          <p:cNvPicPr>
            <a:picLocks noChangeAspect="1"/>
          </p:cNvPicPr>
          <p:nvPr/>
        </p:nvPicPr>
        <p:blipFill>
          <a:blip r:embed="rId2"/>
          <a:stretch>
            <a:fillRect/>
          </a:stretch>
        </p:blipFill>
        <p:spPr>
          <a:xfrm>
            <a:off x="9284322" y="4010025"/>
            <a:ext cx="2847975" cy="2847975"/>
          </a:xfrm>
          <a:prstGeom prst="rect">
            <a:avLst/>
          </a:prstGeom>
        </p:spPr>
      </p:pic>
    </p:spTree>
    <p:extLst>
      <p:ext uri="{BB962C8B-B14F-4D97-AF65-F5344CB8AC3E}">
        <p14:creationId xmlns:p14="http://schemas.microsoft.com/office/powerpoint/2010/main" val="44581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E80C9-8D08-49B2-8DD8-19287E041597}"/>
              </a:ext>
            </a:extLst>
          </p:cNvPr>
          <p:cNvSpPr>
            <a:spLocks noGrp="1"/>
          </p:cNvSpPr>
          <p:nvPr>
            <p:ph idx="1"/>
          </p:nvPr>
        </p:nvSpPr>
        <p:spPr/>
        <p:txBody>
          <a:bodyPr/>
          <a:lstStyle/>
          <a:p>
            <a:pPr marL="0" marR="0" indent="0">
              <a:lnSpc>
                <a:spcPct val="107000"/>
              </a:lnSpc>
              <a:spcBef>
                <a:spcPts val="0"/>
              </a:spcBef>
              <a:spcAft>
                <a:spcPts val="80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Watch: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Heart and Circulatory System - How They Work (3 minutes)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0"/>
              </a:spcAft>
              <a:buNone/>
            </a:pPr>
            <a:r>
              <a:rPr lang="en-US" b="1"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https://www.youtube.com/watch?v=CWFyxn0qDEU</a:t>
            </a:r>
            <a:endParaRPr lang="en-US"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47017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C209-1C61-4E23-9A0D-97D4129BF92E}"/>
              </a:ext>
            </a:extLst>
          </p:cNvPr>
          <p:cNvSpPr>
            <a:spLocks noGrp="1"/>
          </p:cNvSpPr>
          <p:nvPr>
            <p:ph type="title"/>
          </p:nvPr>
        </p:nvSpPr>
        <p:spPr/>
        <p:txBody>
          <a:bodyPr/>
          <a:lstStyle/>
          <a:p>
            <a:pPr algn="ctr"/>
            <a:r>
              <a:rPr lang="en-US" dirty="0"/>
              <a:t>Heart Disease and Heart Attacks</a:t>
            </a:r>
            <a:br>
              <a:rPr lang="en-US" dirty="0"/>
            </a:br>
            <a:r>
              <a:rPr lang="en-US" sz="800" dirty="0"/>
              <a:t>WebMD Medical Reference Reviewed by James Beckerman, MD, FACC on November 05, 2018.  Retrieved on 6.9.19 from </a:t>
            </a:r>
            <a:r>
              <a:rPr lang="en-US" sz="800" dirty="0">
                <a:hlinkClick r:id="rId2"/>
              </a:rPr>
              <a:t>https://www.webmd.com/heart-disease/heart-disease-heart-attacks#1</a:t>
            </a:r>
            <a:r>
              <a:rPr lang="en-US" sz="800" dirty="0"/>
              <a:t>    </a:t>
            </a:r>
          </a:p>
        </p:txBody>
      </p:sp>
      <p:sp>
        <p:nvSpPr>
          <p:cNvPr id="3" name="Content Placeholder 2">
            <a:extLst>
              <a:ext uri="{FF2B5EF4-FFF2-40B4-BE49-F238E27FC236}">
                <a16:creationId xmlns:a16="http://schemas.microsoft.com/office/drawing/2014/main" id="{A9CF0E29-93B5-481E-9B3F-148CA55A9643}"/>
              </a:ext>
            </a:extLst>
          </p:cNvPr>
          <p:cNvSpPr>
            <a:spLocks noGrp="1"/>
          </p:cNvSpPr>
          <p:nvPr>
            <p:ph idx="1"/>
          </p:nvPr>
        </p:nvSpPr>
        <p:spPr>
          <a:xfrm>
            <a:off x="754603" y="1580225"/>
            <a:ext cx="9481350" cy="4970015"/>
          </a:xfrm>
        </p:spPr>
        <p:txBody>
          <a:bodyPr>
            <a:normAutofit/>
          </a:bodyPr>
          <a:lstStyle/>
          <a:p>
            <a:r>
              <a:rPr lang="en-US" dirty="0"/>
              <a:t>More than 1 million Americans have heart attacks each year. A heart attack, or myocardial infarction (MI), is an event that causes permanent damage to the heart muscle. "</a:t>
            </a:r>
            <a:r>
              <a:rPr lang="en-US" dirty="0" err="1"/>
              <a:t>Myo</a:t>
            </a:r>
            <a:r>
              <a:rPr lang="en-US" dirty="0"/>
              <a:t>" means muscle, "</a:t>
            </a:r>
            <a:r>
              <a:rPr lang="en-US" dirty="0" err="1"/>
              <a:t>cardial</a:t>
            </a:r>
            <a:r>
              <a:rPr lang="en-US" dirty="0"/>
              <a:t>" refers to the heart and "infarction" means death of muscle tissue due to lack of blood and oxygen supply.</a:t>
            </a:r>
          </a:p>
          <a:p>
            <a:pPr marL="0" indent="0">
              <a:buNone/>
            </a:pPr>
            <a:r>
              <a:rPr lang="en-US" sz="2200" b="1" dirty="0"/>
              <a:t>What Happens During a Heart Attack?</a:t>
            </a:r>
          </a:p>
          <a:p>
            <a:r>
              <a:rPr lang="en-US" dirty="0"/>
              <a:t>Heart muscle requires a constant supply of oxygen-rich blood to nourish it. The coronary arteries provide the heart with this critical blood supply. If you have coronary artery disease, those arteries become narrow -- or obstructed -- and blood cannot flow as well as it should. Fatty matter, calcium, proteins and inflammatory cells build up within the arteries to form plaques of different sizes and consistencies. </a:t>
            </a:r>
          </a:p>
          <a:p>
            <a:r>
              <a:rPr lang="en-US" dirty="0"/>
              <a:t>This is sometimes what causes the initial symptoms of coronary artery disease. With the build-up of plaque, there is less delivery of oxygen to the heart muscle, especially when there is a demand for oxygen (during exertion or exercise) and chest pain or symptoms can develop.</a:t>
            </a:r>
          </a:p>
          <a:p>
            <a:endParaRPr lang="en-US" dirty="0"/>
          </a:p>
        </p:txBody>
      </p:sp>
    </p:spTree>
    <p:extLst>
      <p:ext uri="{BB962C8B-B14F-4D97-AF65-F5344CB8AC3E}">
        <p14:creationId xmlns:p14="http://schemas.microsoft.com/office/powerpoint/2010/main" val="233389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2963F8-6397-40EC-9324-7E213CBDCC70}"/>
              </a:ext>
            </a:extLst>
          </p:cNvPr>
          <p:cNvSpPr>
            <a:spLocks noGrp="1"/>
          </p:cNvSpPr>
          <p:nvPr>
            <p:ph type="body" idx="1"/>
          </p:nvPr>
        </p:nvSpPr>
        <p:spPr/>
        <p:txBody>
          <a:bodyPr/>
          <a:lstStyle/>
          <a:p>
            <a:endParaRPr lang="en-US"/>
          </a:p>
        </p:txBody>
      </p:sp>
      <p:pic>
        <p:nvPicPr>
          <p:cNvPr id="9" name="Content Placeholder 8">
            <a:extLst>
              <a:ext uri="{FF2B5EF4-FFF2-40B4-BE49-F238E27FC236}">
                <a16:creationId xmlns:a16="http://schemas.microsoft.com/office/drawing/2014/main" id="{82B7E466-C565-4CA6-AA7B-2DDD64B93D78}"/>
              </a:ext>
            </a:extLst>
          </p:cNvPr>
          <p:cNvPicPr>
            <a:picLocks noGrp="1" noChangeAspect="1"/>
          </p:cNvPicPr>
          <p:nvPr>
            <p:ph sz="half" idx="2"/>
          </p:nvPr>
        </p:nvPicPr>
        <p:blipFill>
          <a:blip r:embed="rId2"/>
          <a:stretch>
            <a:fillRect/>
          </a:stretch>
        </p:blipFill>
        <p:spPr>
          <a:xfrm>
            <a:off x="488273" y="1091953"/>
            <a:ext cx="5011378" cy="5237826"/>
          </a:xfrm>
          <a:prstGeom prst="rect">
            <a:avLst/>
          </a:prstGeom>
        </p:spPr>
      </p:pic>
      <p:sp>
        <p:nvSpPr>
          <p:cNvPr id="8" name="Content Placeholder 7">
            <a:extLst>
              <a:ext uri="{FF2B5EF4-FFF2-40B4-BE49-F238E27FC236}">
                <a16:creationId xmlns:a16="http://schemas.microsoft.com/office/drawing/2014/main" id="{B7C74352-327F-4B81-A8C2-FFA2F99500E0}"/>
              </a:ext>
            </a:extLst>
          </p:cNvPr>
          <p:cNvSpPr>
            <a:spLocks noGrp="1"/>
          </p:cNvSpPr>
          <p:nvPr>
            <p:ph sz="quarter" idx="4"/>
          </p:nvPr>
        </p:nvSpPr>
        <p:spPr>
          <a:xfrm>
            <a:off x="5654495" y="1091953"/>
            <a:ext cx="5371571" cy="5317725"/>
          </a:xfrm>
        </p:spPr>
        <p:txBody>
          <a:bodyPr>
            <a:normAutofit lnSpcReduction="10000"/>
          </a:bodyPr>
          <a:lstStyle/>
          <a:p>
            <a:r>
              <a:rPr lang="en-US" dirty="0"/>
              <a:t>The outer surface of the plaque may rupture or crack and platelets (disc-shaped particles in the blood that help form blood clots) then come to the area to form blood clots around the plaque -- like a scab. If a blood clot totally obstructs the artery, the heart muscle can become starved for oxygen. This is called ischemia. And within a short time (even minutes), death of heart muscle cells occurs, causing permanent damage. This is a heart attack.</a:t>
            </a:r>
          </a:p>
          <a:p>
            <a:r>
              <a:rPr lang="en-US" dirty="0"/>
              <a:t>While it is unusual, a heart attack can also be caused by a spasm of a coronary artery. Coronary arteries have a muscle lining which can contract or relax depending on the needs of the heart muscle at a given time. During a coronary spasm, the coronary arteries constrict or spasm without warning, reducing blood supply to the heart muscle and potentially causing a heart attack. It may occur at rest and can even occur in people without significant coronary artery disease.</a:t>
            </a:r>
          </a:p>
          <a:p>
            <a:endParaRPr lang="en-US" dirty="0"/>
          </a:p>
        </p:txBody>
      </p:sp>
    </p:spTree>
    <p:extLst>
      <p:ext uri="{BB962C8B-B14F-4D97-AF65-F5344CB8AC3E}">
        <p14:creationId xmlns:p14="http://schemas.microsoft.com/office/powerpoint/2010/main" val="2050000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8">
      <a:dk1>
        <a:sysClr val="windowText" lastClr="000000"/>
      </a:dk1>
      <a:lt1>
        <a:sysClr val="window" lastClr="FFFFFF"/>
      </a:lt1>
      <a:dk2>
        <a:srgbClr val="0E5580"/>
      </a:dk2>
      <a:lt2>
        <a:srgbClr val="EBEBEB"/>
      </a:lt2>
      <a:accent1>
        <a:srgbClr val="ACE1F3"/>
      </a:accent1>
      <a:accent2>
        <a:srgbClr val="E6C133"/>
      </a:accent2>
      <a:accent3>
        <a:srgbClr val="EF7A24"/>
      </a:accent3>
      <a:accent4>
        <a:srgbClr val="5AA0F5"/>
      </a:accent4>
      <a:accent5>
        <a:srgbClr val="75CEEC"/>
      </a:accent5>
      <a:accent6>
        <a:srgbClr val="65D6A0"/>
      </a:accent6>
      <a:hlink>
        <a:srgbClr val="51C0E5"/>
      </a:hlink>
      <a:folHlink>
        <a:srgbClr val="A2E6C5"/>
      </a:folHlink>
    </a:clrScheme>
    <a:fontScheme name="Custom 1">
      <a:majorFont>
        <a:latin typeface="Times New Roman"/>
        <a:ea typeface=""/>
        <a:cs typeface=""/>
      </a:majorFont>
      <a:minorFont>
        <a:latin typeface="Times New Roman"/>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88</TotalTime>
  <Words>1987</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 3</vt:lpstr>
      <vt:lpstr>Ion</vt:lpstr>
      <vt:lpstr>The Human Heart and Heart Attack</vt:lpstr>
      <vt:lpstr>Learning Objectives</vt:lpstr>
      <vt:lpstr>Pre-Test On a piece of paper, write your answers</vt:lpstr>
      <vt:lpstr>The Human Heart</vt:lpstr>
      <vt:lpstr>The Heart - Detail</vt:lpstr>
      <vt:lpstr>Heart Facts</vt:lpstr>
      <vt:lpstr>PowerPoint Presentation</vt:lpstr>
      <vt:lpstr>Heart Disease and Heart Attacks WebMD Medical Reference Reviewed by James Beckerman, MD, FACC on November 05, 2018.  Retrieved on 6.9.19 from https://www.webmd.com/heart-disease/heart-disease-heart-attacks#1    </vt:lpstr>
      <vt:lpstr>PowerPoint Presentation</vt:lpstr>
      <vt:lpstr>PowerPoint Presentation</vt:lpstr>
      <vt:lpstr>Symptoms of a Heart Attack</vt:lpstr>
      <vt:lpstr>Watch:  What Happens in a Heart Attack vs. Cardiac Arrest (1 minute, 7 seconds)</vt:lpstr>
      <vt:lpstr>How Doctors Diagnose a Heart Attack</vt:lpstr>
      <vt:lpstr>Treatment</vt:lpstr>
      <vt:lpstr>In pairs or as a class: Play the ECG/EKG Game by Nobel Prize.org</vt:lpstr>
      <vt:lpstr>In pairs or as a class:  Take the Heart Disease Quiz</vt:lpstr>
      <vt:lpstr>Post-Test On a piece of paper, write your answers</vt:lpstr>
      <vt:lpstr>Preventing Heart Disease is easy, begins now, and is simple to do!</vt:lpstr>
      <vt:lpstr>In small groups or pairs compare your pre and post learning answers.    What did you know before this lesson?  What new information did you learn?  Discuss with the class…</vt:lpstr>
      <vt:lpstr>End the class through discussion on lifestyle changes students will commit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Dodge</dc:creator>
  <cp:lastModifiedBy>Dodge, Barbara</cp:lastModifiedBy>
  <cp:revision>22</cp:revision>
  <dcterms:created xsi:type="dcterms:W3CDTF">2019-06-09T18:09:26Z</dcterms:created>
  <dcterms:modified xsi:type="dcterms:W3CDTF">2019-06-21T16:23:59Z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iteId">
    <vt:lpwstr>fe30bbe0-7bc0-4bb6-964f-60db53a84dd3</vt:lpwstr>
  </property>
  <property fmtid="{D5CDD505-2E9C-101B-9397-08002B2CF9AE}" pid="4" name="MSIP_Label_599fcdbe-77c1-4701-93eb-126e2506d6ae_Owner">
    <vt:lpwstr>DodgeB@lakeland.edu</vt:lpwstr>
  </property>
  <property fmtid="{D5CDD505-2E9C-101B-9397-08002B2CF9AE}" pid="5" name="MSIP_Label_599fcdbe-77c1-4701-93eb-126e2506d6ae_SetDate">
    <vt:lpwstr>2019-06-21T16:17:58.9431710Z</vt:lpwstr>
  </property>
  <property fmtid="{D5CDD505-2E9C-101B-9397-08002B2CF9AE}" pid="6" name="MSIP_Label_599fcdbe-77c1-4701-93eb-126e2506d6ae_Name">
    <vt:lpwstr>General</vt:lpwstr>
  </property>
  <property fmtid="{D5CDD505-2E9C-101B-9397-08002B2CF9AE}" pid="7" name="MSIP_Label_599fcdbe-77c1-4701-93eb-126e2506d6ae_Application">
    <vt:lpwstr>Microsoft Azure Information Protection</vt:lpwstr>
  </property>
  <property fmtid="{D5CDD505-2E9C-101B-9397-08002B2CF9AE}" pid="8" name="MSIP_Label_599fcdbe-77c1-4701-93eb-126e2506d6ae_ActionId">
    <vt:lpwstr>03dbab1c-8e42-48d0-959d-f4effd8f4749</vt:lpwstr>
  </property>
  <property fmtid="{D5CDD505-2E9C-101B-9397-08002B2CF9AE}" pid="9" name="MSIP_Label_599fcdbe-77c1-4701-93eb-126e2506d6ae_Extended_MSFT_Method">
    <vt:lpwstr>Automatic</vt:lpwstr>
  </property>
  <property fmtid="{D5CDD505-2E9C-101B-9397-08002B2CF9AE}" pid="10" name="Sensitivity">
    <vt:lpwstr>General</vt:lpwstr>
  </property>
</Properties>
</file>