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6858000" cx="12192000"/>
  <p:notesSz cx="6858000" cy="9144000"/>
  <p:embeddedFontLst>
    <p:embeddedFont>
      <p:font typeface="Archivo Narrow"/>
      <p:regular r:id="rId17"/>
      <p:bold r:id="rId18"/>
      <p:italic r:id="rId19"/>
      <p:boldItalic r:id="rId20"/>
    </p:embeddedFont>
    <p:embeddedFont>
      <p:font typeface="Anton"/>
      <p:regular r:id="rId21"/>
    </p:embeddedFont>
    <p:embeddedFont>
      <p:font typeface="Archivo Narrow SemiBold"/>
      <p:regular r:id="rId22"/>
      <p:bold r:id="rId23"/>
      <p:italic r:id="rId24"/>
      <p:boldItalic r:id="rId25"/>
    </p:embeddedFont>
    <p:embeddedFont>
      <p:font typeface="Archivo Narrow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CA47D2D-C185-4730-8C68-B2725E5C7905}">
  <a:tblStyle styleId="{ECA47D2D-C185-4730-8C68-B2725E5C79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chivoNarrow-boldItalic.fntdata"/><Relationship Id="rId22" Type="http://schemas.openxmlformats.org/officeDocument/2006/relationships/font" Target="fonts/ArchivoNarrowSemiBold-regular.fntdata"/><Relationship Id="rId21" Type="http://schemas.openxmlformats.org/officeDocument/2006/relationships/font" Target="fonts/Anton-regular.fntdata"/><Relationship Id="rId24" Type="http://schemas.openxmlformats.org/officeDocument/2006/relationships/font" Target="fonts/ArchivoNarrowSemiBold-italic.fntdata"/><Relationship Id="rId23" Type="http://schemas.openxmlformats.org/officeDocument/2006/relationships/font" Target="fonts/ArchivoNarrow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ArchivoNarrowMedium-regular.fntdata"/><Relationship Id="rId25" Type="http://schemas.openxmlformats.org/officeDocument/2006/relationships/font" Target="fonts/ArchivoNarrowSemiBold-boldItalic.fntdata"/><Relationship Id="rId28" Type="http://schemas.openxmlformats.org/officeDocument/2006/relationships/font" Target="fonts/ArchivoNarrowMedium-italic.fntdata"/><Relationship Id="rId27" Type="http://schemas.openxmlformats.org/officeDocument/2006/relationships/font" Target="fonts/ArchivoNarrow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ArchivoNarrowMedium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ArchivoNarrow-regular.fntdata"/><Relationship Id="rId16" Type="http://schemas.openxmlformats.org/officeDocument/2006/relationships/slide" Target="slides/slide9.xml"/><Relationship Id="rId19" Type="http://schemas.openxmlformats.org/officeDocument/2006/relationships/font" Target="fonts/ArchivoNarrow-italic.fntdata"/><Relationship Id="rId18" Type="http://schemas.openxmlformats.org/officeDocument/2006/relationships/font" Target="fonts/ArchivoNarr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b559d348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5b559d3487_0_129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83ecf230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583ecf230f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83ecf230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583ecf230f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b4e2afe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5b4e2afe8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lvl="0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609602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indent="-501650" lvl="0" marL="457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indent="-463550" lvl="1" marL="91440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00050" lvl="3" marL="1828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indent="-400050" lvl="4" marL="22860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indent="-400050" lvl="5" marL="27432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2389718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lvl="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2389718" y="5367339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 rot="5400000">
            <a:off x="3602131" y="-1854105"/>
            <a:ext cx="4987739" cy="109728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 rot="5400000">
            <a:off x="7285037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609600" y="274639"/>
            <a:ext cx="109728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0" type="dt"/>
          </p:nvPr>
        </p:nvSpPr>
        <p:spPr>
          <a:xfrm>
            <a:off x="609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8737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218672" y="2870633"/>
            <a:ext cx="59322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0" type="dt"/>
          </p:nvPr>
        </p:nvSpPr>
        <p:spPr>
          <a:xfrm>
            <a:off x="609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737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>
  <p:cSld name="2_Title Slide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ctrTitle"/>
          </p:nvPr>
        </p:nvSpPr>
        <p:spPr>
          <a:xfrm>
            <a:off x="627611" y="3043730"/>
            <a:ext cx="5472900" cy="213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0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0" type="dt"/>
          </p:nvPr>
        </p:nvSpPr>
        <p:spPr>
          <a:xfrm>
            <a:off x="609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8737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614297" y="5357596"/>
            <a:ext cx="5481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/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609600" y="274639"/>
            <a:ext cx="109728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609600" y="1138425"/>
            <a:ext cx="109728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/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0" type="dt"/>
          </p:nvPr>
        </p:nvSpPr>
        <p:spPr>
          <a:xfrm>
            <a:off x="609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8737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609600" y="274639"/>
            <a:ext cx="109728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609600" y="1600201"/>
            <a:ext cx="5385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/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2pPr>
            <a:lvl3pPr indent="-2286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5pPr>
            <a:lvl6pPr indent="-381000" lvl="5" marL="2743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6197600" y="1600201"/>
            <a:ext cx="5385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/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2pPr>
            <a:lvl3pPr indent="-2286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5pPr>
            <a:lvl6pPr indent="-381000" lvl="5" marL="2743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34" name="Google Shape;134;p20"/>
          <p:cNvSpPr txBox="1"/>
          <p:nvPr>
            <p:ph idx="10" type="dt"/>
          </p:nvPr>
        </p:nvSpPr>
        <p:spPr>
          <a:xfrm>
            <a:off x="609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8737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609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737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218672" y="2870634"/>
            <a:ext cx="5932223" cy="711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5A5A5">
                  <a:alpha val="5294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>
            <p:ph type="ctrTitle"/>
          </p:nvPr>
        </p:nvSpPr>
        <p:spPr>
          <a:xfrm>
            <a:off x="914401" y="3887117"/>
            <a:ext cx="10363200" cy="610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  <a:defRPr sz="4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1828800" y="4399020"/>
            <a:ext cx="8534401" cy="76444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b="1" sz="53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/>
          <a:lstStyle>
            <a:lvl1pPr indent="-228600" lvl="0" marL="4572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indent="-463550" lvl="0" marL="45720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indent="-463550" lvl="0" marL="45720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/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56" name="Google Shape;56;p8"/>
          <p:cNvSpPr txBox="1"/>
          <p:nvPr>
            <p:ph idx="3" type="body"/>
          </p:nvPr>
        </p:nvSpPr>
        <p:spPr>
          <a:xfrm>
            <a:off x="6193369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/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-1" y="6245267"/>
            <a:ext cx="12192000" cy="611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9440654" y="6420416"/>
            <a:ext cx="1723549" cy="261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is a Presentation Title</a:t>
            </a:r>
            <a:endParaRPr/>
          </a:p>
        </p:txBody>
      </p:sp>
      <p:grpSp>
        <p:nvGrpSpPr>
          <p:cNvPr id="69" name="Google Shape;69;p10"/>
          <p:cNvGrpSpPr/>
          <p:nvPr/>
        </p:nvGrpSpPr>
        <p:grpSpPr>
          <a:xfrm>
            <a:off x="11154869" y="6440638"/>
            <a:ext cx="224082" cy="221098"/>
            <a:chOff x="4328868" y="5502988"/>
            <a:chExt cx="500307" cy="493774"/>
          </a:xfrm>
        </p:grpSpPr>
        <p:sp>
          <p:nvSpPr>
            <p:cNvPr id="70" name="Google Shape;70;p10">
              <a:hlinkClick action="ppaction://hlinkshowjump?jump=previousslide"/>
            </p:cNvPr>
            <p:cNvSpPr/>
            <p:nvPr/>
          </p:nvSpPr>
          <p:spPr>
            <a:xfrm>
              <a:off x="4520555" y="5649754"/>
              <a:ext cx="116933" cy="200242"/>
            </a:xfrm>
            <a:custGeom>
              <a:rect b="b" l="l" r="r" t="t"/>
              <a:pathLst>
                <a:path extrusionOk="0" h="728" w="425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0">
              <a:hlinkClick action="ppaction://hlinkshowjump?jump=previousslide"/>
            </p:cNvPr>
            <p:cNvSpPr/>
            <p:nvPr/>
          </p:nvSpPr>
          <p:spPr>
            <a:xfrm>
              <a:off x="4328868" y="5502988"/>
              <a:ext cx="500307" cy="493774"/>
            </a:xfrm>
            <a:custGeom>
              <a:rect b="b" l="l" r="r" t="t"/>
              <a:pathLst>
                <a:path extrusionOk="0" h="2716" w="2753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10"/>
          <p:cNvGrpSpPr/>
          <p:nvPr/>
        </p:nvGrpSpPr>
        <p:grpSpPr>
          <a:xfrm flipH="1">
            <a:off x="11646173" y="6440638"/>
            <a:ext cx="224082" cy="221098"/>
            <a:chOff x="4328868" y="5502988"/>
            <a:chExt cx="500307" cy="493774"/>
          </a:xfrm>
        </p:grpSpPr>
        <p:sp>
          <p:nvSpPr>
            <p:cNvPr id="73" name="Google Shape;73;p10">
              <a:hlinkClick action="ppaction://hlinkshowjump?jump=nextslide"/>
            </p:cNvPr>
            <p:cNvSpPr/>
            <p:nvPr/>
          </p:nvSpPr>
          <p:spPr>
            <a:xfrm>
              <a:off x="4520556" y="5649754"/>
              <a:ext cx="116933" cy="200242"/>
            </a:xfrm>
            <a:custGeom>
              <a:rect b="b" l="l" r="r" t="t"/>
              <a:pathLst>
                <a:path extrusionOk="0" h="728" w="425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>
              <a:hlinkClick action="ppaction://hlinkshowjump?jump=nextslide"/>
            </p:cNvPr>
            <p:cNvSpPr/>
            <p:nvPr/>
          </p:nvSpPr>
          <p:spPr>
            <a:xfrm>
              <a:off x="4328868" y="5502988"/>
              <a:ext cx="500307" cy="493774"/>
            </a:xfrm>
            <a:custGeom>
              <a:rect b="b" l="l" r="r" t="t"/>
              <a:pathLst>
                <a:path extrusionOk="0" h="2716" w="2753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202730" y="6323774"/>
            <a:ext cx="491305" cy="420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/>
          <a:lstStyle>
            <a:lvl1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81000">
              <a:srgbClr val="EEEEEE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09600" y="274639"/>
            <a:ext cx="109728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09600" y="1138425"/>
            <a:ext cx="109728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0" type="dt"/>
          </p:nvPr>
        </p:nvSpPr>
        <p:spPr>
          <a:xfrm>
            <a:off x="609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737600" y="6356351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hyperlink" Target="https://docs.google.com/document/d/10BsQj2adA-7dp59dnX3AjdMnBqsSe5D_cHYh9hLCBSk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3960" l="0" r="0" t="960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alpha val="9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0" y="2312938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BUSINESS EXPENSES</a:t>
            </a:r>
            <a:endParaRPr sz="8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148" name="Google Shape;148;p22"/>
          <p:cNvGrpSpPr/>
          <p:nvPr/>
        </p:nvGrpSpPr>
        <p:grpSpPr>
          <a:xfrm>
            <a:off x="2209800" y="3696538"/>
            <a:ext cx="7772400" cy="0"/>
            <a:chOff x="2209800" y="3962400"/>
            <a:chExt cx="7772400" cy="0"/>
          </a:xfrm>
        </p:grpSpPr>
        <p:cxnSp>
          <p:nvCxnSpPr>
            <p:cNvPr id="149" name="Google Shape;149;p22"/>
            <p:cNvCxnSpPr/>
            <p:nvPr/>
          </p:nvCxnSpPr>
          <p:spPr>
            <a:xfrm>
              <a:off x="2209800" y="3962400"/>
              <a:ext cx="2209800" cy="0"/>
            </a:xfrm>
            <a:prstGeom prst="straightConnector1">
              <a:avLst/>
            </a:prstGeom>
            <a:noFill/>
            <a:ln cap="flat" cmpd="dbl" w="101600">
              <a:solidFill>
                <a:srgbClr val="0F749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22"/>
            <p:cNvCxnSpPr/>
            <p:nvPr/>
          </p:nvCxnSpPr>
          <p:spPr>
            <a:xfrm>
              <a:off x="7772400" y="3962400"/>
              <a:ext cx="2209800" cy="0"/>
            </a:xfrm>
            <a:prstGeom prst="straightConnector1">
              <a:avLst/>
            </a:prstGeom>
            <a:noFill/>
            <a:ln cap="flat" cmpd="dbl" w="101600">
              <a:solidFill>
                <a:srgbClr val="0F749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1" name="Google Shape;151;p22"/>
          <p:cNvGrpSpPr/>
          <p:nvPr/>
        </p:nvGrpSpPr>
        <p:grpSpPr>
          <a:xfrm>
            <a:off x="4229100" y="4336869"/>
            <a:ext cx="661480" cy="576384"/>
            <a:chOff x="12061825" y="339725"/>
            <a:chExt cx="1851025" cy="1612900"/>
          </a:xfrm>
        </p:grpSpPr>
        <p:sp>
          <p:nvSpPr>
            <p:cNvPr id="152" name="Google Shape;152;p22"/>
            <p:cNvSpPr/>
            <p:nvPr/>
          </p:nvSpPr>
          <p:spPr>
            <a:xfrm>
              <a:off x="12579350" y="1585913"/>
              <a:ext cx="287338" cy="2905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12061825" y="339725"/>
              <a:ext cx="1779588" cy="1196975"/>
            </a:xfrm>
            <a:custGeom>
              <a:rect b="b" l="l" r="r" t="t"/>
              <a:pathLst>
                <a:path extrusionOk="0" h="371" w="557">
                  <a:moveTo>
                    <a:pt x="197" y="318"/>
                  </a:moveTo>
                  <a:cubicBezTo>
                    <a:pt x="190" y="266"/>
                    <a:pt x="190" y="266"/>
                    <a:pt x="190" y="266"/>
                  </a:cubicBezTo>
                  <a:cubicBezTo>
                    <a:pt x="392" y="266"/>
                    <a:pt x="392" y="266"/>
                    <a:pt x="392" y="266"/>
                  </a:cubicBezTo>
                  <a:cubicBezTo>
                    <a:pt x="390" y="259"/>
                    <a:pt x="389" y="252"/>
                    <a:pt x="389" y="245"/>
                  </a:cubicBezTo>
                  <a:cubicBezTo>
                    <a:pt x="389" y="243"/>
                    <a:pt x="389" y="241"/>
                    <a:pt x="389" y="239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180" y="186"/>
                    <a:pt x="180" y="186"/>
                    <a:pt x="180" y="186"/>
                  </a:cubicBezTo>
                  <a:cubicBezTo>
                    <a:pt x="391" y="186"/>
                    <a:pt x="391" y="186"/>
                    <a:pt x="391" y="186"/>
                  </a:cubicBezTo>
                  <a:cubicBezTo>
                    <a:pt x="419" y="186"/>
                    <a:pt x="419" y="186"/>
                    <a:pt x="419" y="186"/>
                  </a:cubicBezTo>
                  <a:cubicBezTo>
                    <a:pt x="431" y="176"/>
                    <a:pt x="447" y="171"/>
                    <a:pt x="463" y="171"/>
                  </a:cubicBezTo>
                  <a:cubicBezTo>
                    <a:pt x="493" y="171"/>
                    <a:pt x="519" y="189"/>
                    <a:pt x="531" y="214"/>
                  </a:cubicBezTo>
                  <a:cubicBezTo>
                    <a:pt x="541" y="183"/>
                    <a:pt x="541" y="183"/>
                    <a:pt x="541" y="183"/>
                  </a:cubicBezTo>
                  <a:cubicBezTo>
                    <a:pt x="541" y="183"/>
                    <a:pt x="557" y="141"/>
                    <a:pt x="516" y="141"/>
                  </a:cubicBezTo>
                  <a:cubicBezTo>
                    <a:pt x="459" y="141"/>
                    <a:pt x="431" y="141"/>
                    <a:pt x="431" y="141"/>
                  </a:cubicBezTo>
                  <a:cubicBezTo>
                    <a:pt x="391" y="141"/>
                    <a:pt x="391" y="141"/>
                    <a:pt x="391" y="141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75" y="141"/>
                    <a:pt x="170" y="99"/>
                    <a:pt x="167" y="82"/>
                  </a:cubicBezTo>
                  <a:cubicBezTo>
                    <a:pt x="165" y="65"/>
                    <a:pt x="138" y="55"/>
                    <a:pt x="138" y="55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1" y="11"/>
                    <a:pt x="52" y="0"/>
                    <a:pt x="3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6"/>
                  </a:cubicBezTo>
                  <a:cubicBezTo>
                    <a:pt x="0" y="40"/>
                    <a:pt x="13" y="51"/>
                    <a:pt x="29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5" y="51"/>
                    <a:pt x="51" y="49"/>
                    <a:pt x="56" y="45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19" y="93"/>
                    <a:pt x="120" y="106"/>
                  </a:cubicBezTo>
                  <a:cubicBezTo>
                    <a:pt x="122" y="119"/>
                    <a:pt x="151" y="341"/>
                    <a:pt x="151" y="341"/>
                  </a:cubicBezTo>
                  <a:cubicBezTo>
                    <a:pt x="151" y="341"/>
                    <a:pt x="153" y="371"/>
                    <a:pt x="180" y="371"/>
                  </a:cubicBezTo>
                  <a:cubicBezTo>
                    <a:pt x="194" y="371"/>
                    <a:pt x="258" y="371"/>
                    <a:pt x="322" y="371"/>
                  </a:cubicBezTo>
                  <a:cubicBezTo>
                    <a:pt x="322" y="357"/>
                    <a:pt x="322" y="357"/>
                    <a:pt x="322" y="357"/>
                  </a:cubicBezTo>
                  <a:cubicBezTo>
                    <a:pt x="322" y="356"/>
                    <a:pt x="321" y="337"/>
                    <a:pt x="333" y="318"/>
                  </a:cubicBezTo>
                  <a:lnTo>
                    <a:pt x="197" y="3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13168313" y="1330325"/>
              <a:ext cx="744538" cy="622300"/>
            </a:xfrm>
            <a:custGeom>
              <a:rect b="b" l="l" r="r" t="t"/>
              <a:pathLst>
                <a:path extrusionOk="0" h="193" w="233">
                  <a:moveTo>
                    <a:pt x="167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33" y="4"/>
                    <a:pt x="128" y="14"/>
                    <a:pt x="126" y="20"/>
                  </a:cubicBezTo>
                  <a:cubicBezTo>
                    <a:pt x="120" y="19"/>
                    <a:pt x="115" y="20"/>
                    <a:pt x="110" y="21"/>
                  </a:cubicBezTo>
                  <a:cubicBezTo>
                    <a:pt x="107" y="15"/>
                    <a:pt x="103" y="4"/>
                    <a:pt x="10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0" y="2"/>
                    <a:pt x="2" y="53"/>
                    <a:pt x="2" y="53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2" y="172"/>
                    <a:pt x="2" y="173"/>
                    <a:pt x="2" y="173"/>
                  </a:cubicBezTo>
                  <a:cubicBezTo>
                    <a:pt x="2" y="184"/>
                    <a:pt x="12" y="193"/>
                    <a:pt x="23" y="193"/>
                  </a:cubicBezTo>
                  <a:cubicBezTo>
                    <a:pt x="34" y="193"/>
                    <a:pt x="43" y="184"/>
                    <a:pt x="43" y="173"/>
                  </a:cubicBezTo>
                  <a:cubicBezTo>
                    <a:pt x="43" y="173"/>
                    <a:pt x="43" y="172"/>
                    <a:pt x="43" y="172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92" y="184"/>
                    <a:pt x="201" y="193"/>
                    <a:pt x="212" y="193"/>
                  </a:cubicBezTo>
                  <a:cubicBezTo>
                    <a:pt x="224" y="193"/>
                    <a:pt x="233" y="184"/>
                    <a:pt x="233" y="172"/>
                  </a:cubicBezTo>
                  <a:cubicBezTo>
                    <a:pt x="233" y="172"/>
                    <a:pt x="233" y="172"/>
                    <a:pt x="233" y="172"/>
                  </a:cubicBezTo>
                  <a:cubicBezTo>
                    <a:pt x="233" y="53"/>
                    <a:pt x="233" y="53"/>
                    <a:pt x="233" y="53"/>
                  </a:cubicBezTo>
                  <a:cubicBezTo>
                    <a:pt x="228" y="0"/>
                    <a:pt x="167" y="0"/>
                    <a:pt x="167" y="0"/>
                  </a:cubicBezTo>
                  <a:close/>
                  <a:moveTo>
                    <a:pt x="118" y="137"/>
                  </a:moveTo>
                  <a:cubicBezTo>
                    <a:pt x="105" y="120"/>
                    <a:pt x="105" y="120"/>
                    <a:pt x="105" y="120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5" y="31"/>
                    <a:pt x="120" y="31"/>
                    <a:pt x="124" y="32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31" y="120"/>
                    <a:pt x="131" y="120"/>
                    <a:pt x="131" y="120"/>
                  </a:cubicBezTo>
                  <a:lnTo>
                    <a:pt x="118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13398500" y="968375"/>
              <a:ext cx="315913" cy="314325"/>
            </a:xfrm>
            <a:custGeom>
              <a:rect b="b" l="l" r="r" t="t"/>
              <a:pathLst>
                <a:path extrusionOk="0" h="97" w="99">
                  <a:moveTo>
                    <a:pt x="96" y="56"/>
                  </a:moveTo>
                  <a:cubicBezTo>
                    <a:pt x="98" y="56"/>
                    <a:pt x="99" y="54"/>
                    <a:pt x="99" y="53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3"/>
                    <a:pt x="98" y="32"/>
                    <a:pt x="96" y="32"/>
                  </a:cubicBezTo>
                  <a:cubicBezTo>
                    <a:pt x="95" y="32"/>
                    <a:pt x="95" y="33"/>
                    <a:pt x="94" y="33"/>
                  </a:cubicBezTo>
                  <a:cubicBezTo>
                    <a:pt x="88" y="14"/>
                    <a:pt x="70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0" y="97"/>
                    <a:pt x="88" y="83"/>
                    <a:pt x="94" y="63"/>
                  </a:cubicBezTo>
                  <a:cubicBezTo>
                    <a:pt x="80" y="80"/>
                    <a:pt x="53" y="85"/>
                    <a:pt x="51" y="86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84" y="72"/>
                    <a:pt x="94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4"/>
                    <a:pt x="95" y="56"/>
                    <a:pt x="96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22"/>
          <p:cNvGrpSpPr/>
          <p:nvPr/>
        </p:nvGrpSpPr>
        <p:grpSpPr>
          <a:xfrm>
            <a:off x="7158683" y="4269823"/>
            <a:ext cx="804216" cy="710474"/>
            <a:chOff x="11936413" y="3241677"/>
            <a:chExt cx="258762" cy="228600"/>
          </a:xfrm>
        </p:grpSpPr>
        <p:sp>
          <p:nvSpPr>
            <p:cNvPr id="157" name="Google Shape;157;p22"/>
            <p:cNvSpPr/>
            <p:nvPr/>
          </p:nvSpPr>
          <p:spPr>
            <a:xfrm>
              <a:off x="11936413" y="3241677"/>
              <a:ext cx="217488" cy="225425"/>
            </a:xfrm>
            <a:custGeom>
              <a:rect b="b" l="l" r="r" t="t"/>
              <a:pathLst>
                <a:path extrusionOk="0" h="457" w="446">
                  <a:moveTo>
                    <a:pt x="243" y="440"/>
                  </a:moveTo>
                  <a:cubicBezTo>
                    <a:pt x="251" y="433"/>
                    <a:pt x="258" y="426"/>
                    <a:pt x="265" y="419"/>
                  </a:cubicBezTo>
                  <a:cubicBezTo>
                    <a:pt x="264" y="414"/>
                    <a:pt x="263" y="407"/>
                    <a:pt x="262" y="397"/>
                  </a:cubicBezTo>
                  <a:cubicBezTo>
                    <a:pt x="252" y="407"/>
                    <a:pt x="242" y="417"/>
                    <a:pt x="230" y="428"/>
                  </a:cubicBezTo>
                  <a:cubicBezTo>
                    <a:pt x="230" y="353"/>
                    <a:pt x="230" y="353"/>
                    <a:pt x="230" y="353"/>
                  </a:cubicBezTo>
                  <a:cubicBezTo>
                    <a:pt x="238" y="353"/>
                    <a:pt x="247" y="352"/>
                    <a:pt x="256" y="351"/>
                  </a:cubicBezTo>
                  <a:cubicBezTo>
                    <a:pt x="255" y="347"/>
                    <a:pt x="255" y="342"/>
                    <a:pt x="254" y="338"/>
                  </a:cubicBezTo>
                  <a:cubicBezTo>
                    <a:pt x="246" y="338"/>
                    <a:pt x="238" y="339"/>
                    <a:pt x="230" y="339"/>
                  </a:cubicBezTo>
                  <a:cubicBezTo>
                    <a:pt x="230" y="249"/>
                    <a:pt x="230" y="249"/>
                    <a:pt x="230" y="249"/>
                  </a:cubicBezTo>
                  <a:cubicBezTo>
                    <a:pt x="242" y="249"/>
                    <a:pt x="242" y="249"/>
                    <a:pt x="242" y="249"/>
                  </a:cubicBezTo>
                  <a:cubicBezTo>
                    <a:pt x="242" y="247"/>
                    <a:pt x="242" y="245"/>
                    <a:pt x="242" y="244"/>
                  </a:cubicBezTo>
                  <a:cubicBezTo>
                    <a:pt x="241" y="243"/>
                    <a:pt x="240" y="242"/>
                    <a:pt x="240" y="242"/>
                  </a:cubicBezTo>
                  <a:cubicBezTo>
                    <a:pt x="230" y="235"/>
                    <a:pt x="230" y="235"/>
                    <a:pt x="230" y="235"/>
                  </a:cubicBezTo>
                  <a:cubicBezTo>
                    <a:pt x="230" y="235"/>
                    <a:pt x="230" y="235"/>
                    <a:pt x="230" y="235"/>
                  </a:cubicBezTo>
                  <a:cubicBezTo>
                    <a:pt x="230" y="234"/>
                    <a:pt x="230" y="234"/>
                    <a:pt x="230" y="234"/>
                  </a:cubicBezTo>
                  <a:cubicBezTo>
                    <a:pt x="216" y="224"/>
                    <a:pt x="216" y="224"/>
                    <a:pt x="216" y="224"/>
                  </a:cubicBezTo>
                  <a:cubicBezTo>
                    <a:pt x="216" y="235"/>
                    <a:pt x="216" y="235"/>
                    <a:pt x="216" y="235"/>
                  </a:cubicBezTo>
                  <a:cubicBezTo>
                    <a:pt x="97" y="235"/>
                    <a:pt x="97" y="235"/>
                    <a:pt x="97" y="235"/>
                  </a:cubicBezTo>
                  <a:cubicBezTo>
                    <a:pt x="97" y="234"/>
                    <a:pt x="97" y="234"/>
                    <a:pt x="97" y="234"/>
                  </a:cubicBezTo>
                  <a:cubicBezTo>
                    <a:pt x="97" y="191"/>
                    <a:pt x="110" y="152"/>
                    <a:pt x="128" y="120"/>
                  </a:cubicBezTo>
                  <a:cubicBezTo>
                    <a:pt x="154" y="113"/>
                    <a:pt x="183" y="109"/>
                    <a:pt x="216" y="109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21" y="135"/>
                    <a:pt x="226" y="137"/>
                    <a:pt x="230" y="140"/>
                  </a:cubicBezTo>
                  <a:cubicBezTo>
                    <a:pt x="230" y="109"/>
                    <a:pt x="230" y="109"/>
                    <a:pt x="230" y="109"/>
                  </a:cubicBezTo>
                  <a:cubicBezTo>
                    <a:pt x="254" y="110"/>
                    <a:pt x="280" y="114"/>
                    <a:pt x="308" y="120"/>
                  </a:cubicBezTo>
                  <a:cubicBezTo>
                    <a:pt x="320" y="144"/>
                    <a:pt x="330" y="170"/>
                    <a:pt x="335" y="199"/>
                  </a:cubicBezTo>
                  <a:cubicBezTo>
                    <a:pt x="335" y="200"/>
                    <a:pt x="335" y="201"/>
                    <a:pt x="335" y="201"/>
                  </a:cubicBezTo>
                  <a:cubicBezTo>
                    <a:pt x="336" y="206"/>
                    <a:pt x="337" y="211"/>
                    <a:pt x="337" y="216"/>
                  </a:cubicBezTo>
                  <a:cubicBezTo>
                    <a:pt x="338" y="222"/>
                    <a:pt x="338" y="228"/>
                    <a:pt x="338" y="235"/>
                  </a:cubicBezTo>
                  <a:cubicBezTo>
                    <a:pt x="331" y="235"/>
                    <a:pt x="331" y="235"/>
                    <a:pt x="331" y="235"/>
                  </a:cubicBezTo>
                  <a:cubicBezTo>
                    <a:pt x="332" y="237"/>
                    <a:pt x="332" y="239"/>
                    <a:pt x="332" y="241"/>
                  </a:cubicBezTo>
                  <a:cubicBezTo>
                    <a:pt x="446" y="241"/>
                    <a:pt x="446" y="241"/>
                    <a:pt x="446" y="241"/>
                  </a:cubicBezTo>
                  <a:cubicBezTo>
                    <a:pt x="446" y="238"/>
                    <a:pt x="446" y="238"/>
                    <a:pt x="446" y="238"/>
                  </a:cubicBezTo>
                  <a:cubicBezTo>
                    <a:pt x="446" y="234"/>
                    <a:pt x="446" y="231"/>
                    <a:pt x="446" y="228"/>
                  </a:cubicBezTo>
                  <a:cubicBezTo>
                    <a:pt x="446" y="112"/>
                    <a:pt x="361" y="19"/>
                    <a:pt x="242" y="1"/>
                  </a:cubicBezTo>
                  <a:cubicBezTo>
                    <a:pt x="242" y="1"/>
                    <a:pt x="233" y="0"/>
                    <a:pt x="223" y="0"/>
                  </a:cubicBezTo>
                  <a:cubicBezTo>
                    <a:pt x="213" y="0"/>
                    <a:pt x="204" y="1"/>
                    <a:pt x="204" y="1"/>
                  </a:cubicBezTo>
                  <a:cubicBezTo>
                    <a:pt x="83" y="20"/>
                    <a:pt x="0" y="112"/>
                    <a:pt x="0" y="228"/>
                  </a:cubicBezTo>
                  <a:cubicBezTo>
                    <a:pt x="0" y="230"/>
                    <a:pt x="0" y="232"/>
                    <a:pt x="0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0" y="354"/>
                    <a:pt x="88" y="434"/>
                    <a:pt x="199" y="453"/>
                  </a:cubicBezTo>
                  <a:cubicBezTo>
                    <a:pt x="199" y="453"/>
                    <a:pt x="204" y="454"/>
                    <a:pt x="219" y="456"/>
                  </a:cubicBezTo>
                  <a:cubicBezTo>
                    <a:pt x="231" y="457"/>
                    <a:pt x="238" y="455"/>
                    <a:pt x="238" y="455"/>
                  </a:cubicBezTo>
                  <a:cubicBezTo>
                    <a:pt x="250" y="453"/>
                    <a:pt x="261" y="451"/>
                    <a:pt x="273" y="448"/>
                  </a:cubicBezTo>
                  <a:cubicBezTo>
                    <a:pt x="270" y="443"/>
                    <a:pt x="268" y="439"/>
                    <a:pt x="267" y="435"/>
                  </a:cubicBezTo>
                  <a:cubicBezTo>
                    <a:pt x="259" y="437"/>
                    <a:pt x="251" y="438"/>
                    <a:pt x="243" y="440"/>
                  </a:cubicBezTo>
                  <a:close/>
                  <a:moveTo>
                    <a:pt x="432" y="228"/>
                  </a:moveTo>
                  <a:cubicBezTo>
                    <a:pt x="432" y="230"/>
                    <a:pt x="432" y="232"/>
                    <a:pt x="432" y="235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2" y="193"/>
                    <a:pt x="341" y="157"/>
                    <a:pt x="326" y="126"/>
                  </a:cubicBezTo>
                  <a:cubicBezTo>
                    <a:pt x="357" y="135"/>
                    <a:pt x="390" y="148"/>
                    <a:pt x="424" y="168"/>
                  </a:cubicBezTo>
                  <a:cubicBezTo>
                    <a:pt x="429" y="187"/>
                    <a:pt x="432" y="207"/>
                    <a:pt x="432" y="228"/>
                  </a:cubicBezTo>
                  <a:close/>
                  <a:moveTo>
                    <a:pt x="418" y="148"/>
                  </a:moveTo>
                  <a:cubicBezTo>
                    <a:pt x="383" y="130"/>
                    <a:pt x="349" y="117"/>
                    <a:pt x="318" y="109"/>
                  </a:cubicBezTo>
                  <a:cubicBezTo>
                    <a:pt x="310" y="95"/>
                    <a:pt x="301" y="82"/>
                    <a:pt x="293" y="71"/>
                  </a:cubicBezTo>
                  <a:cubicBezTo>
                    <a:pt x="276" y="48"/>
                    <a:pt x="259" y="30"/>
                    <a:pt x="245" y="16"/>
                  </a:cubicBezTo>
                  <a:cubicBezTo>
                    <a:pt x="327" y="30"/>
                    <a:pt x="390" y="79"/>
                    <a:pt x="418" y="148"/>
                  </a:cubicBezTo>
                  <a:close/>
                  <a:moveTo>
                    <a:pt x="226" y="19"/>
                  </a:moveTo>
                  <a:cubicBezTo>
                    <a:pt x="240" y="29"/>
                    <a:pt x="275" y="59"/>
                    <a:pt x="304" y="103"/>
                  </a:cubicBezTo>
                  <a:cubicBezTo>
                    <a:pt x="281" y="98"/>
                    <a:pt x="255" y="95"/>
                    <a:pt x="226" y="95"/>
                  </a:cubicBezTo>
                  <a:lnTo>
                    <a:pt x="226" y="19"/>
                  </a:lnTo>
                  <a:close/>
                  <a:moveTo>
                    <a:pt x="216" y="19"/>
                  </a:moveTo>
                  <a:cubicBezTo>
                    <a:pt x="216" y="95"/>
                    <a:pt x="216" y="95"/>
                    <a:pt x="216" y="95"/>
                  </a:cubicBezTo>
                  <a:cubicBezTo>
                    <a:pt x="188" y="95"/>
                    <a:pt x="162" y="98"/>
                    <a:pt x="138" y="103"/>
                  </a:cubicBezTo>
                  <a:cubicBezTo>
                    <a:pt x="167" y="59"/>
                    <a:pt x="202" y="29"/>
                    <a:pt x="216" y="19"/>
                  </a:cubicBezTo>
                  <a:close/>
                  <a:moveTo>
                    <a:pt x="190" y="18"/>
                  </a:moveTo>
                  <a:cubicBezTo>
                    <a:pt x="169" y="37"/>
                    <a:pt x="140" y="68"/>
                    <a:pt x="117" y="108"/>
                  </a:cubicBezTo>
                  <a:cubicBezTo>
                    <a:pt x="78" y="119"/>
                    <a:pt x="48" y="134"/>
                    <a:pt x="30" y="145"/>
                  </a:cubicBezTo>
                  <a:cubicBezTo>
                    <a:pt x="57" y="82"/>
                    <a:pt x="115" y="34"/>
                    <a:pt x="190" y="18"/>
                  </a:cubicBezTo>
                  <a:close/>
                  <a:moveTo>
                    <a:pt x="22" y="167"/>
                  </a:moveTo>
                  <a:cubicBezTo>
                    <a:pt x="32" y="160"/>
                    <a:pt x="62" y="140"/>
                    <a:pt x="108" y="125"/>
                  </a:cubicBezTo>
                  <a:cubicBezTo>
                    <a:pt x="96" y="150"/>
                    <a:pt x="87" y="179"/>
                    <a:pt x="84" y="211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3" y="219"/>
                    <a:pt x="83" y="227"/>
                    <a:pt x="83" y="235"/>
                  </a:cubicBezTo>
                  <a:cubicBezTo>
                    <a:pt x="83" y="235"/>
                    <a:pt x="83" y="235"/>
                    <a:pt x="83" y="235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2"/>
                    <a:pt x="13" y="230"/>
                    <a:pt x="13" y="228"/>
                  </a:cubicBezTo>
                  <a:cubicBezTo>
                    <a:pt x="13" y="206"/>
                    <a:pt x="17" y="186"/>
                    <a:pt x="22" y="167"/>
                  </a:cubicBezTo>
                  <a:close/>
                  <a:moveTo>
                    <a:pt x="12" y="248"/>
                  </a:moveTo>
                  <a:cubicBezTo>
                    <a:pt x="86" y="248"/>
                    <a:pt x="86" y="248"/>
                    <a:pt x="86" y="248"/>
                  </a:cubicBezTo>
                  <a:cubicBezTo>
                    <a:pt x="86" y="248"/>
                    <a:pt x="86" y="249"/>
                    <a:pt x="86" y="249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87" y="254"/>
                    <a:pt x="87" y="259"/>
                    <a:pt x="88" y="263"/>
                  </a:cubicBezTo>
                  <a:cubicBezTo>
                    <a:pt x="88" y="264"/>
                    <a:pt x="88" y="265"/>
                    <a:pt x="88" y="265"/>
                  </a:cubicBezTo>
                  <a:cubicBezTo>
                    <a:pt x="88" y="269"/>
                    <a:pt x="89" y="273"/>
                    <a:pt x="90" y="277"/>
                  </a:cubicBezTo>
                  <a:cubicBezTo>
                    <a:pt x="90" y="279"/>
                    <a:pt x="91" y="282"/>
                    <a:pt x="91" y="284"/>
                  </a:cubicBezTo>
                  <a:cubicBezTo>
                    <a:pt x="92" y="286"/>
                    <a:pt x="92" y="288"/>
                    <a:pt x="92" y="289"/>
                  </a:cubicBezTo>
                  <a:cubicBezTo>
                    <a:pt x="95" y="300"/>
                    <a:pt x="99" y="310"/>
                    <a:pt x="103" y="320"/>
                  </a:cubicBezTo>
                  <a:cubicBezTo>
                    <a:pt x="75" y="311"/>
                    <a:pt x="47" y="298"/>
                    <a:pt x="17" y="279"/>
                  </a:cubicBezTo>
                  <a:cubicBezTo>
                    <a:pt x="15" y="269"/>
                    <a:pt x="13" y="259"/>
                    <a:pt x="12" y="248"/>
                  </a:cubicBezTo>
                  <a:close/>
                  <a:moveTo>
                    <a:pt x="26" y="301"/>
                  </a:moveTo>
                  <a:cubicBezTo>
                    <a:pt x="43" y="311"/>
                    <a:pt x="71" y="327"/>
                    <a:pt x="110" y="338"/>
                  </a:cubicBezTo>
                  <a:cubicBezTo>
                    <a:pt x="129" y="372"/>
                    <a:pt x="157" y="404"/>
                    <a:pt x="197" y="439"/>
                  </a:cubicBezTo>
                  <a:cubicBezTo>
                    <a:pt x="114" y="423"/>
                    <a:pt x="52" y="371"/>
                    <a:pt x="26" y="301"/>
                  </a:cubicBezTo>
                  <a:close/>
                  <a:moveTo>
                    <a:pt x="216" y="435"/>
                  </a:moveTo>
                  <a:cubicBezTo>
                    <a:pt x="178" y="404"/>
                    <a:pt x="150" y="374"/>
                    <a:pt x="130" y="344"/>
                  </a:cubicBezTo>
                  <a:cubicBezTo>
                    <a:pt x="155" y="350"/>
                    <a:pt x="184" y="354"/>
                    <a:pt x="216" y="354"/>
                  </a:cubicBezTo>
                  <a:cubicBezTo>
                    <a:pt x="216" y="354"/>
                    <a:pt x="216" y="354"/>
                    <a:pt x="216" y="354"/>
                  </a:cubicBezTo>
                  <a:lnTo>
                    <a:pt x="216" y="435"/>
                  </a:lnTo>
                  <a:close/>
                  <a:moveTo>
                    <a:pt x="216" y="340"/>
                  </a:moveTo>
                  <a:cubicBezTo>
                    <a:pt x="180" y="340"/>
                    <a:pt x="148" y="334"/>
                    <a:pt x="120" y="327"/>
                  </a:cubicBezTo>
                  <a:cubicBezTo>
                    <a:pt x="107" y="301"/>
                    <a:pt x="99" y="276"/>
                    <a:pt x="97" y="249"/>
                  </a:cubicBezTo>
                  <a:cubicBezTo>
                    <a:pt x="216" y="249"/>
                    <a:pt x="216" y="249"/>
                    <a:pt x="216" y="249"/>
                  </a:cubicBezTo>
                  <a:lnTo>
                    <a:pt x="216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12071350" y="3441702"/>
              <a:ext cx="28575" cy="285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12133263" y="3441702"/>
              <a:ext cx="28575" cy="285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12020550" y="3317877"/>
              <a:ext cx="174625" cy="119063"/>
            </a:xfrm>
            <a:custGeom>
              <a:rect b="b" l="l" r="r" t="t"/>
              <a:pathLst>
                <a:path extrusionOk="0" h="240" w="360">
                  <a:moveTo>
                    <a:pt x="334" y="91"/>
                  </a:moveTo>
                  <a:cubicBezTo>
                    <a:pt x="297" y="91"/>
                    <a:pt x="155" y="91"/>
                    <a:pt x="155" y="91"/>
                  </a:cubicBezTo>
                  <a:cubicBezTo>
                    <a:pt x="155" y="91"/>
                    <a:pt x="144" y="93"/>
                    <a:pt x="144" y="105"/>
                  </a:cubicBezTo>
                  <a:cubicBezTo>
                    <a:pt x="144" y="117"/>
                    <a:pt x="155" y="120"/>
                    <a:pt x="155" y="120"/>
                  </a:cubicBezTo>
                  <a:cubicBezTo>
                    <a:pt x="315" y="120"/>
                    <a:pt x="315" y="120"/>
                    <a:pt x="315" y="12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262" y="151"/>
                    <a:pt x="149" y="151"/>
                    <a:pt x="149" y="151"/>
                  </a:cubicBezTo>
                  <a:cubicBezTo>
                    <a:pt x="149" y="151"/>
                    <a:pt x="139" y="153"/>
                    <a:pt x="139" y="164"/>
                  </a:cubicBezTo>
                  <a:cubicBezTo>
                    <a:pt x="139" y="174"/>
                    <a:pt x="149" y="178"/>
                    <a:pt x="149" y="178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0" y="206"/>
                    <a:pt x="290" y="206"/>
                    <a:pt x="290" y="206"/>
                  </a:cubicBezTo>
                  <a:cubicBezTo>
                    <a:pt x="127" y="206"/>
                    <a:pt x="127" y="206"/>
                    <a:pt x="127" y="206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3" y="91"/>
                    <a:pt x="110" y="64"/>
                    <a:pt x="108" y="53"/>
                  </a:cubicBezTo>
                  <a:cubicBezTo>
                    <a:pt x="106" y="42"/>
                    <a:pt x="89" y="36"/>
                    <a:pt x="89" y="36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7"/>
                    <a:pt x="33" y="0"/>
                    <a:pt x="2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3"/>
                    <a:pt x="19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9" y="33"/>
                    <a:pt x="33" y="32"/>
                    <a:pt x="36" y="29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62"/>
                    <a:pt x="78" y="70"/>
                  </a:cubicBezTo>
                  <a:cubicBezTo>
                    <a:pt x="79" y="79"/>
                    <a:pt x="98" y="220"/>
                    <a:pt x="98" y="220"/>
                  </a:cubicBezTo>
                  <a:cubicBezTo>
                    <a:pt x="98" y="220"/>
                    <a:pt x="99" y="240"/>
                    <a:pt x="116" y="240"/>
                  </a:cubicBezTo>
                  <a:cubicBezTo>
                    <a:pt x="134" y="240"/>
                    <a:pt x="281" y="240"/>
                    <a:pt x="296" y="240"/>
                  </a:cubicBezTo>
                  <a:cubicBezTo>
                    <a:pt x="311" y="240"/>
                    <a:pt x="314" y="224"/>
                    <a:pt x="314" y="224"/>
                  </a:cubicBezTo>
                  <a:cubicBezTo>
                    <a:pt x="350" y="119"/>
                    <a:pt x="350" y="119"/>
                    <a:pt x="350" y="119"/>
                  </a:cubicBezTo>
                  <a:cubicBezTo>
                    <a:pt x="350" y="119"/>
                    <a:pt x="360" y="91"/>
                    <a:pt x="334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22"/>
          <p:cNvGrpSpPr/>
          <p:nvPr/>
        </p:nvGrpSpPr>
        <p:grpSpPr>
          <a:xfrm>
            <a:off x="5667531" y="4243993"/>
            <a:ext cx="714201" cy="762137"/>
            <a:chOff x="11495088" y="3606802"/>
            <a:chExt cx="236537" cy="252413"/>
          </a:xfrm>
        </p:grpSpPr>
        <p:sp>
          <p:nvSpPr>
            <p:cNvPr id="162" name="Google Shape;162;p22"/>
            <p:cNvSpPr/>
            <p:nvPr/>
          </p:nvSpPr>
          <p:spPr>
            <a:xfrm>
              <a:off x="11495088" y="3700465"/>
              <a:ext cx="107950" cy="158750"/>
            </a:xfrm>
            <a:custGeom>
              <a:rect b="b" l="l" r="r" t="t"/>
              <a:pathLst>
                <a:path extrusionOk="0" h="321" w="224">
                  <a:moveTo>
                    <a:pt x="159" y="187"/>
                  </a:moveTo>
                  <a:cubicBezTo>
                    <a:pt x="159" y="187"/>
                    <a:pt x="167" y="162"/>
                    <a:pt x="163" y="151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7"/>
                    <a:pt x="116" y="0"/>
                    <a:pt x="98" y="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0" y="41"/>
                    <a:pt x="14" y="83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34" y="142"/>
                    <a:pt x="50" y="191"/>
                    <a:pt x="92" y="176"/>
                  </a:cubicBezTo>
                  <a:cubicBezTo>
                    <a:pt x="92" y="176"/>
                    <a:pt x="109" y="171"/>
                    <a:pt x="117" y="198"/>
                  </a:cubicBezTo>
                  <a:cubicBezTo>
                    <a:pt x="152" y="303"/>
                    <a:pt x="152" y="303"/>
                    <a:pt x="152" y="303"/>
                  </a:cubicBezTo>
                  <a:cubicBezTo>
                    <a:pt x="152" y="303"/>
                    <a:pt x="155" y="321"/>
                    <a:pt x="172" y="315"/>
                  </a:cubicBezTo>
                  <a:cubicBezTo>
                    <a:pt x="172" y="315"/>
                    <a:pt x="224" y="306"/>
                    <a:pt x="183" y="264"/>
                  </a:cubicBezTo>
                  <a:cubicBezTo>
                    <a:pt x="195" y="239"/>
                    <a:pt x="159" y="222"/>
                    <a:pt x="159" y="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11555413" y="3606802"/>
              <a:ext cx="152400" cy="177800"/>
            </a:xfrm>
            <a:custGeom>
              <a:rect b="b" l="l" r="r" t="t"/>
              <a:pathLst>
                <a:path extrusionOk="0" h="360" w="311">
                  <a:moveTo>
                    <a:pt x="264" y="223"/>
                  </a:moveTo>
                  <a:cubicBezTo>
                    <a:pt x="276" y="210"/>
                    <a:pt x="281" y="191"/>
                    <a:pt x="275" y="172"/>
                  </a:cubicBezTo>
                  <a:cubicBezTo>
                    <a:pt x="269" y="154"/>
                    <a:pt x="253" y="142"/>
                    <a:pt x="235" y="139"/>
                  </a:cubicBezTo>
                  <a:cubicBezTo>
                    <a:pt x="194" y="16"/>
                    <a:pt x="194" y="16"/>
                    <a:pt x="194" y="16"/>
                  </a:cubicBezTo>
                  <a:cubicBezTo>
                    <a:pt x="189" y="0"/>
                    <a:pt x="181" y="23"/>
                    <a:pt x="181" y="23"/>
                  </a:cubicBezTo>
                  <a:cubicBezTo>
                    <a:pt x="151" y="144"/>
                    <a:pt x="15" y="181"/>
                    <a:pt x="15" y="181"/>
                  </a:cubicBezTo>
                  <a:cubicBezTo>
                    <a:pt x="0" y="186"/>
                    <a:pt x="7" y="199"/>
                    <a:pt x="7" y="199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50" y="328"/>
                    <a:pt x="64" y="323"/>
                    <a:pt x="64" y="323"/>
                  </a:cubicBezTo>
                  <a:cubicBezTo>
                    <a:pt x="212" y="273"/>
                    <a:pt x="295" y="350"/>
                    <a:pt x="295" y="350"/>
                  </a:cubicBezTo>
                  <a:cubicBezTo>
                    <a:pt x="295" y="350"/>
                    <a:pt x="311" y="360"/>
                    <a:pt x="305" y="345"/>
                  </a:cubicBezTo>
                  <a:lnTo>
                    <a:pt x="264" y="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11685588" y="3641727"/>
              <a:ext cx="23813" cy="30163"/>
            </a:xfrm>
            <a:custGeom>
              <a:rect b="b" l="l" r="r" t="t"/>
              <a:pathLst>
                <a:path extrusionOk="0" h="19" w="15">
                  <a:moveTo>
                    <a:pt x="15" y="1"/>
                  </a:moveTo>
                  <a:lnTo>
                    <a:pt x="13" y="0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11698288" y="3711577"/>
              <a:ext cx="31750" cy="20638"/>
            </a:xfrm>
            <a:custGeom>
              <a:rect b="b" l="l" r="r" t="t"/>
              <a:pathLst>
                <a:path extrusionOk="0" h="13" w="20">
                  <a:moveTo>
                    <a:pt x="0" y="3"/>
                  </a:moveTo>
                  <a:lnTo>
                    <a:pt x="19" y="13"/>
                  </a:lnTo>
                  <a:lnTo>
                    <a:pt x="20" y="11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11696700" y="3678240"/>
              <a:ext cx="34925" cy="14288"/>
            </a:xfrm>
            <a:custGeom>
              <a:rect b="b" l="l" r="r" t="t"/>
              <a:pathLst>
                <a:path extrusionOk="0" h="9" w="22">
                  <a:moveTo>
                    <a:pt x="1" y="9"/>
                  </a:moveTo>
                  <a:lnTo>
                    <a:pt x="22" y="3"/>
                  </a:lnTo>
                  <a:lnTo>
                    <a:pt x="21" y="0"/>
                  </a:lnTo>
                  <a:lnTo>
                    <a:pt x="0" y="6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/>
          <p:nvPr/>
        </p:nvSpPr>
        <p:spPr>
          <a:xfrm flipH="1">
            <a:off x="-1" y="-2"/>
            <a:ext cx="12192000" cy="685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272450" y="81090"/>
            <a:ext cx="312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 EXPENSES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3"/>
          <p:cNvSpPr/>
          <p:nvPr/>
        </p:nvSpPr>
        <p:spPr>
          <a:xfrm flipH="1">
            <a:off x="-1" y="6705599"/>
            <a:ext cx="12192000" cy="152401"/>
          </a:xfrm>
          <a:prstGeom prst="rect">
            <a:avLst/>
          </a:prstGeom>
          <a:solidFill>
            <a:srgbClr val="0A212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0" y="815302"/>
            <a:ext cx="121920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VOCABULARY TERMS</a:t>
            </a:r>
            <a:endParaRPr sz="600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b="0" l="14673" r="18659" t="0"/>
          <a:stretch/>
        </p:blipFill>
        <p:spPr>
          <a:xfrm>
            <a:off x="6517437" y="2159812"/>
            <a:ext cx="1914300" cy="1914300"/>
          </a:xfrm>
          <a:prstGeom prst="ellipse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163" y="2160388"/>
            <a:ext cx="1913100" cy="1913100"/>
          </a:xfrm>
          <a:prstGeom prst="ellipse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p23"/>
          <p:cNvSpPr txBox="1"/>
          <p:nvPr/>
        </p:nvSpPr>
        <p:spPr>
          <a:xfrm>
            <a:off x="2783888" y="2271243"/>
            <a:ext cx="2698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Revenue</a:t>
            </a:r>
            <a:endParaRPr sz="2200">
              <a:solidFill>
                <a:schemeClr val="accent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2734575" y="2782813"/>
            <a:ext cx="2946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Money generated from sales</a:t>
            </a:r>
            <a:endParaRPr sz="1800">
              <a:solidFill>
                <a:schemeClr val="accent2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accent2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8855963" y="2114018"/>
            <a:ext cx="2698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Expenses</a:t>
            </a:r>
            <a:endParaRPr sz="2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8830575" y="2782825"/>
            <a:ext cx="26988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Money spent to run the business</a:t>
            </a:r>
            <a:endParaRPr sz="1800">
              <a:solidFill>
                <a:schemeClr val="accent2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cxnSp>
        <p:nvCxnSpPr>
          <p:cNvPr id="181" name="Google Shape;181;p23"/>
          <p:cNvCxnSpPr/>
          <p:nvPr/>
        </p:nvCxnSpPr>
        <p:spPr>
          <a:xfrm>
            <a:off x="6093175" y="1824975"/>
            <a:ext cx="0" cy="30480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23"/>
          <p:cNvCxnSpPr/>
          <p:nvPr/>
        </p:nvCxnSpPr>
        <p:spPr>
          <a:xfrm>
            <a:off x="7731070" y="4553048"/>
            <a:ext cx="0" cy="505558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3" name="Google Shape;183;p23"/>
          <p:cNvPicPr preferRelativeResize="0"/>
          <p:nvPr/>
        </p:nvPicPr>
        <p:blipFill rotWithShape="1">
          <a:blip r:embed="rId5">
            <a:alphaModFix/>
          </a:blip>
          <a:srcRect b="0" l="16599" r="16599" t="0"/>
          <a:stretch/>
        </p:blipFill>
        <p:spPr>
          <a:xfrm>
            <a:off x="550163" y="4433000"/>
            <a:ext cx="1913100" cy="1913100"/>
          </a:xfrm>
          <a:prstGeom prst="ellipse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4" name="Google Shape;184;p23"/>
          <p:cNvSpPr txBox="1"/>
          <p:nvPr/>
        </p:nvSpPr>
        <p:spPr>
          <a:xfrm>
            <a:off x="2707575" y="4991600"/>
            <a:ext cx="30000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 point where the revenue of a business equals it expenses </a:t>
            </a:r>
            <a:endParaRPr sz="18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2683113" y="4368975"/>
            <a:ext cx="3190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4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Break Even Point</a:t>
            </a:r>
            <a:endParaRPr sz="2200">
              <a:solidFill>
                <a:schemeClr val="accent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6">
            <a:alphaModFix/>
          </a:blip>
          <a:srcRect b="-32481" l="8601" r="8609" t="-20517"/>
          <a:stretch/>
        </p:blipFill>
        <p:spPr>
          <a:xfrm>
            <a:off x="6567788" y="4368975"/>
            <a:ext cx="1913100" cy="1913100"/>
          </a:xfrm>
          <a:prstGeom prst="ellipse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Google Shape;187;p23"/>
          <p:cNvSpPr txBox="1"/>
          <p:nvPr/>
        </p:nvSpPr>
        <p:spPr>
          <a:xfrm>
            <a:off x="8610263" y="4368963"/>
            <a:ext cx="3190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4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Profit</a:t>
            </a:r>
            <a:endParaRPr sz="2200">
              <a:solidFill>
                <a:schemeClr val="accent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8705375" y="5026963"/>
            <a:ext cx="30000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When a business makes more in revenue that it pays in expenses</a:t>
            </a:r>
            <a:endParaRPr sz="1800">
              <a:solidFill>
                <a:schemeClr val="accent2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Revenue (Sales) - Expenses = Profits</a:t>
            </a:r>
            <a:endParaRPr sz="18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/>
          <p:nvPr/>
        </p:nvSpPr>
        <p:spPr>
          <a:xfrm rot="-1937254">
            <a:off x="1676413" y="2442552"/>
            <a:ext cx="2682225" cy="9406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F3F3F"/>
                </a:solidFill>
                <a:latin typeface="Anton"/>
              </a:rPr>
              <a:t>Startup</a:t>
            </a:r>
          </a:p>
        </p:txBody>
      </p:sp>
      <p:sp>
        <p:nvSpPr>
          <p:cNvPr id="194" name="Google Shape;194;p24"/>
          <p:cNvSpPr/>
          <p:nvPr/>
        </p:nvSpPr>
        <p:spPr>
          <a:xfrm>
            <a:off x="2210610" y="2790242"/>
            <a:ext cx="3280627" cy="3500438"/>
          </a:xfrm>
          <a:custGeom>
            <a:rect b="b" l="l" r="r" t="t"/>
            <a:pathLst>
              <a:path extrusionOk="0" h="2205" w="2066">
                <a:moveTo>
                  <a:pt x="1438" y="0"/>
                </a:moveTo>
                <a:lnTo>
                  <a:pt x="2066" y="1710"/>
                </a:lnTo>
                <a:lnTo>
                  <a:pt x="1939" y="1760"/>
                </a:lnTo>
                <a:lnTo>
                  <a:pt x="1813" y="1817"/>
                </a:lnTo>
                <a:lnTo>
                  <a:pt x="1691" y="1882"/>
                </a:lnTo>
                <a:lnTo>
                  <a:pt x="1575" y="1952"/>
                </a:lnTo>
                <a:lnTo>
                  <a:pt x="1463" y="2031"/>
                </a:lnTo>
                <a:lnTo>
                  <a:pt x="1356" y="2115"/>
                </a:lnTo>
                <a:lnTo>
                  <a:pt x="1255" y="2205"/>
                </a:lnTo>
                <a:lnTo>
                  <a:pt x="0" y="881"/>
                </a:lnTo>
                <a:lnTo>
                  <a:pt x="140" y="757"/>
                </a:lnTo>
                <a:lnTo>
                  <a:pt x="286" y="637"/>
                </a:lnTo>
                <a:lnTo>
                  <a:pt x="435" y="525"/>
                </a:lnTo>
                <a:lnTo>
                  <a:pt x="591" y="420"/>
                </a:lnTo>
                <a:lnTo>
                  <a:pt x="751" y="321"/>
                </a:lnTo>
                <a:lnTo>
                  <a:pt x="916" y="229"/>
                </a:lnTo>
                <a:lnTo>
                  <a:pt x="1086" y="145"/>
                </a:lnTo>
                <a:lnTo>
                  <a:pt x="1260" y="68"/>
                </a:lnTo>
                <a:lnTo>
                  <a:pt x="1438" y="0"/>
                </a:lnTo>
                <a:close/>
              </a:path>
            </a:pathLst>
          </a:custGeom>
          <a:gradFill>
            <a:gsLst>
              <a:gs pos="0">
                <a:srgbClr val="1E4B60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>
            <a:outerShdw rotWithShape="0" algn="tr" dir="5400000" dist="762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 rot="-1823076">
            <a:off x="3548774" y="4229415"/>
            <a:ext cx="1399757" cy="125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FIXED </a:t>
            </a:r>
            <a:endParaRPr sz="2200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or VARIABLE</a:t>
            </a:r>
            <a:endParaRPr sz="2200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5451950" y="1214375"/>
            <a:ext cx="2911798" cy="9739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F3F3F"/>
                </a:solidFill>
                <a:latin typeface="Anton"/>
              </a:rPr>
              <a:t>Operating</a:t>
            </a:r>
          </a:p>
        </p:txBody>
      </p:sp>
      <p:sp>
        <p:nvSpPr>
          <p:cNvPr id="197" name="Google Shape;197;p24"/>
          <p:cNvSpPr/>
          <p:nvPr/>
        </p:nvSpPr>
        <p:spPr>
          <a:xfrm>
            <a:off x="5571159" y="2349292"/>
            <a:ext cx="2670869" cy="2970212"/>
          </a:xfrm>
          <a:custGeom>
            <a:rect b="b" l="l" r="r" t="t"/>
            <a:pathLst>
              <a:path extrusionOk="0" h="1871" w="1682">
                <a:moveTo>
                  <a:pt x="853" y="0"/>
                </a:moveTo>
                <a:lnTo>
                  <a:pt x="1064" y="5"/>
                </a:lnTo>
                <a:lnTo>
                  <a:pt x="1273" y="21"/>
                </a:lnTo>
                <a:lnTo>
                  <a:pt x="1479" y="46"/>
                </a:lnTo>
                <a:lnTo>
                  <a:pt x="1682" y="82"/>
                </a:lnTo>
                <a:lnTo>
                  <a:pt x="1334" y="1871"/>
                </a:lnTo>
                <a:lnTo>
                  <a:pt x="1177" y="1844"/>
                </a:lnTo>
                <a:lnTo>
                  <a:pt x="1016" y="1828"/>
                </a:lnTo>
                <a:lnTo>
                  <a:pt x="853" y="1823"/>
                </a:lnTo>
                <a:lnTo>
                  <a:pt x="695" y="1827"/>
                </a:lnTo>
                <a:lnTo>
                  <a:pt x="540" y="1843"/>
                </a:lnTo>
                <a:lnTo>
                  <a:pt x="388" y="1868"/>
                </a:lnTo>
                <a:lnTo>
                  <a:pt x="0" y="88"/>
                </a:lnTo>
                <a:lnTo>
                  <a:pt x="208" y="50"/>
                </a:lnTo>
                <a:lnTo>
                  <a:pt x="420" y="23"/>
                </a:lnTo>
                <a:lnTo>
                  <a:pt x="635" y="5"/>
                </a:lnTo>
                <a:lnTo>
                  <a:pt x="853" y="0"/>
                </a:lnTo>
                <a:close/>
              </a:path>
            </a:pathLst>
          </a:custGeom>
          <a:gradFill>
            <a:gsLst>
              <a:gs pos="0">
                <a:srgbClr val="E9AB1C"/>
              </a:gs>
              <a:gs pos="100000">
                <a:srgbClr val="F1C96C">
                  <a:alpha val="64705"/>
                </a:srgbClr>
              </a:gs>
            </a:gsLst>
            <a:lin ang="16200038" scaled="0"/>
          </a:gradFill>
          <a:ln>
            <a:noFill/>
          </a:ln>
          <a:effectLst>
            <a:outerShdw rotWithShape="0" algn="tr" dir="5400000" dist="762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6240086" y="3601021"/>
            <a:ext cx="13998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FIXED </a:t>
            </a:r>
            <a:endParaRPr sz="2200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or VARIABLE</a:t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 rot="1912179">
            <a:off x="9302651" y="2299089"/>
            <a:ext cx="2650571" cy="8097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3F3F3F"/>
                </a:solidFill>
                <a:latin typeface="Anton"/>
              </a:rPr>
              <a:t>Personal</a:t>
            </a:r>
          </a:p>
        </p:txBody>
      </p:sp>
      <p:sp>
        <p:nvSpPr>
          <p:cNvPr id="200" name="Google Shape;200;p24"/>
          <p:cNvSpPr/>
          <p:nvPr/>
        </p:nvSpPr>
        <p:spPr>
          <a:xfrm>
            <a:off x="8185926" y="2667693"/>
            <a:ext cx="3212347" cy="3514725"/>
          </a:xfrm>
          <a:custGeom>
            <a:rect b="b" l="l" r="r" t="t"/>
            <a:pathLst>
              <a:path extrusionOk="0" h="2214" w="2023">
                <a:moveTo>
                  <a:pt x="593" y="0"/>
                </a:moveTo>
                <a:lnTo>
                  <a:pt x="769" y="68"/>
                </a:lnTo>
                <a:lnTo>
                  <a:pt x="941" y="142"/>
                </a:lnTo>
                <a:lnTo>
                  <a:pt x="1110" y="224"/>
                </a:lnTo>
                <a:lnTo>
                  <a:pt x="1275" y="314"/>
                </a:lnTo>
                <a:lnTo>
                  <a:pt x="1435" y="411"/>
                </a:lnTo>
                <a:lnTo>
                  <a:pt x="1589" y="515"/>
                </a:lnTo>
                <a:lnTo>
                  <a:pt x="1740" y="624"/>
                </a:lnTo>
                <a:lnTo>
                  <a:pt x="1885" y="741"/>
                </a:lnTo>
                <a:lnTo>
                  <a:pt x="2023" y="865"/>
                </a:lnTo>
                <a:lnTo>
                  <a:pt x="801" y="2214"/>
                </a:lnTo>
                <a:lnTo>
                  <a:pt x="700" y="2126"/>
                </a:lnTo>
                <a:lnTo>
                  <a:pt x="594" y="2044"/>
                </a:lnTo>
                <a:lnTo>
                  <a:pt x="485" y="1967"/>
                </a:lnTo>
                <a:lnTo>
                  <a:pt x="370" y="1897"/>
                </a:lnTo>
                <a:lnTo>
                  <a:pt x="250" y="1832"/>
                </a:lnTo>
                <a:lnTo>
                  <a:pt x="128" y="1775"/>
                </a:lnTo>
                <a:lnTo>
                  <a:pt x="0" y="1724"/>
                </a:lnTo>
                <a:lnTo>
                  <a:pt x="593" y="0"/>
                </a:lnTo>
                <a:close/>
              </a:path>
            </a:pathLst>
          </a:custGeom>
          <a:gradFill>
            <a:gsLst>
              <a:gs pos="0">
                <a:srgbClr val="41939F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  <a:effectLst>
            <a:outerShdw rotWithShape="0" algn="tr" dir="5400000" dist="762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 rot="1973987">
            <a:off x="8664545" y="4272299"/>
            <a:ext cx="1399559" cy="1255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FIXED </a:t>
            </a:r>
            <a:endParaRPr sz="2200">
              <a:solidFill>
                <a:srgbClr val="FFFF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rgbClr val="FFFF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or VARIABLE</a:t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2101594" y="2733767"/>
            <a:ext cx="9392502" cy="2520950"/>
          </a:xfrm>
          <a:custGeom>
            <a:rect b="b" l="l" r="r" t="t"/>
            <a:pathLst>
              <a:path extrusionOk="0" h="1588" w="5915">
                <a:moveTo>
                  <a:pt x="2975" y="0"/>
                </a:moveTo>
                <a:lnTo>
                  <a:pt x="3181" y="6"/>
                </a:lnTo>
                <a:lnTo>
                  <a:pt x="3384" y="22"/>
                </a:lnTo>
                <a:lnTo>
                  <a:pt x="3583" y="47"/>
                </a:lnTo>
                <a:lnTo>
                  <a:pt x="3781" y="83"/>
                </a:lnTo>
                <a:lnTo>
                  <a:pt x="3974" y="130"/>
                </a:lnTo>
                <a:lnTo>
                  <a:pt x="4163" y="185"/>
                </a:lnTo>
                <a:lnTo>
                  <a:pt x="4348" y="250"/>
                </a:lnTo>
                <a:lnTo>
                  <a:pt x="4529" y="322"/>
                </a:lnTo>
                <a:lnTo>
                  <a:pt x="4705" y="404"/>
                </a:lnTo>
                <a:lnTo>
                  <a:pt x="4876" y="494"/>
                </a:lnTo>
                <a:lnTo>
                  <a:pt x="5043" y="593"/>
                </a:lnTo>
                <a:lnTo>
                  <a:pt x="5202" y="700"/>
                </a:lnTo>
                <a:lnTo>
                  <a:pt x="5359" y="813"/>
                </a:lnTo>
                <a:lnTo>
                  <a:pt x="5508" y="935"/>
                </a:lnTo>
                <a:lnTo>
                  <a:pt x="5649" y="1063"/>
                </a:lnTo>
                <a:lnTo>
                  <a:pt x="5786" y="1197"/>
                </a:lnTo>
                <a:lnTo>
                  <a:pt x="5915" y="1339"/>
                </a:lnTo>
                <a:lnTo>
                  <a:pt x="5667" y="1583"/>
                </a:lnTo>
                <a:lnTo>
                  <a:pt x="5542" y="1445"/>
                </a:lnTo>
                <a:lnTo>
                  <a:pt x="5409" y="1312"/>
                </a:lnTo>
                <a:lnTo>
                  <a:pt x="5269" y="1188"/>
                </a:lnTo>
                <a:lnTo>
                  <a:pt x="5123" y="1070"/>
                </a:lnTo>
                <a:lnTo>
                  <a:pt x="4971" y="960"/>
                </a:lnTo>
                <a:lnTo>
                  <a:pt x="4813" y="860"/>
                </a:lnTo>
                <a:lnTo>
                  <a:pt x="4649" y="767"/>
                </a:lnTo>
                <a:lnTo>
                  <a:pt x="4481" y="680"/>
                </a:lnTo>
                <a:lnTo>
                  <a:pt x="4307" y="605"/>
                </a:lnTo>
                <a:lnTo>
                  <a:pt x="4129" y="539"/>
                </a:lnTo>
                <a:lnTo>
                  <a:pt x="3946" y="481"/>
                </a:lnTo>
                <a:lnTo>
                  <a:pt x="3759" y="435"/>
                </a:lnTo>
                <a:lnTo>
                  <a:pt x="3567" y="397"/>
                </a:lnTo>
                <a:lnTo>
                  <a:pt x="3373" y="370"/>
                </a:lnTo>
                <a:lnTo>
                  <a:pt x="3176" y="352"/>
                </a:lnTo>
                <a:lnTo>
                  <a:pt x="2975" y="347"/>
                </a:lnTo>
                <a:lnTo>
                  <a:pt x="2774" y="352"/>
                </a:lnTo>
                <a:lnTo>
                  <a:pt x="2576" y="370"/>
                </a:lnTo>
                <a:lnTo>
                  <a:pt x="2380" y="397"/>
                </a:lnTo>
                <a:lnTo>
                  <a:pt x="2190" y="435"/>
                </a:lnTo>
                <a:lnTo>
                  <a:pt x="2003" y="481"/>
                </a:lnTo>
                <a:lnTo>
                  <a:pt x="1818" y="539"/>
                </a:lnTo>
                <a:lnTo>
                  <a:pt x="1641" y="607"/>
                </a:lnTo>
                <a:lnTo>
                  <a:pt x="1467" y="682"/>
                </a:lnTo>
                <a:lnTo>
                  <a:pt x="1298" y="768"/>
                </a:lnTo>
                <a:lnTo>
                  <a:pt x="1133" y="862"/>
                </a:lnTo>
                <a:lnTo>
                  <a:pt x="975" y="964"/>
                </a:lnTo>
                <a:lnTo>
                  <a:pt x="822" y="1073"/>
                </a:lnTo>
                <a:lnTo>
                  <a:pt x="677" y="1192"/>
                </a:lnTo>
                <a:lnTo>
                  <a:pt x="537" y="1318"/>
                </a:lnTo>
                <a:lnTo>
                  <a:pt x="404" y="1449"/>
                </a:lnTo>
                <a:lnTo>
                  <a:pt x="278" y="1588"/>
                </a:lnTo>
                <a:lnTo>
                  <a:pt x="0" y="1380"/>
                </a:lnTo>
                <a:lnTo>
                  <a:pt x="129" y="1235"/>
                </a:lnTo>
                <a:lnTo>
                  <a:pt x="266" y="1095"/>
                </a:lnTo>
                <a:lnTo>
                  <a:pt x="409" y="964"/>
                </a:lnTo>
                <a:lnTo>
                  <a:pt x="560" y="838"/>
                </a:lnTo>
                <a:lnTo>
                  <a:pt x="716" y="722"/>
                </a:lnTo>
                <a:lnTo>
                  <a:pt x="878" y="612"/>
                </a:lnTo>
                <a:lnTo>
                  <a:pt x="1047" y="510"/>
                </a:lnTo>
                <a:lnTo>
                  <a:pt x="1219" y="417"/>
                </a:lnTo>
                <a:lnTo>
                  <a:pt x="1398" y="332"/>
                </a:lnTo>
                <a:lnTo>
                  <a:pt x="1582" y="257"/>
                </a:lnTo>
                <a:lnTo>
                  <a:pt x="1768" y="191"/>
                </a:lnTo>
                <a:lnTo>
                  <a:pt x="1960" y="133"/>
                </a:lnTo>
                <a:lnTo>
                  <a:pt x="2156" y="87"/>
                </a:lnTo>
                <a:lnTo>
                  <a:pt x="2357" y="49"/>
                </a:lnTo>
                <a:lnTo>
                  <a:pt x="2560" y="22"/>
                </a:lnTo>
                <a:lnTo>
                  <a:pt x="2766" y="6"/>
                </a:lnTo>
                <a:lnTo>
                  <a:pt x="2975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35000">
                <a:schemeClr val="lt1"/>
              </a:gs>
              <a:gs pos="85000">
                <a:srgbClr val="BFBFBF"/>
              </a:gs>
              <a:gs pos="100000">
                <a:srgbClr val="BFBFB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 rot="-1972832">
            <a:off x="3452721" y="3701869"/>
            <a:ext cx="412239" cy="584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6737216" y="2741643"/>
            <a:ext cx="412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 rot="1960357">
            <a:off x="9790228" y="3666093"/>
            <a:ext cx="412346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3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3990658" y="5394913"/>
            <a:ext cx="1584737" cy="1025525"/>
          </a:xfrm>
          <a:custGeom>
            <a:rect b="b" l="l" r="r" t="t"/>
            <a:pathLst>
              <a:path extrusionOk="0" h="646" w="998">
                <a:moveTo>
                  <a:pt x="980" y="0"/>
                </a:moveTo>
                <a:lnTo>
                  <a:pt x="998" y="52"/>
                </a:lnTo>
                <a:lnTo>
                  <a:pt x="888" y="90"/>
                </a:lnTo>
                <a:lnTo>
                  <a:pt x="781" y="133"/>
                </a:lnTo>
                <a:lnTo>
                  <a:pt x="678" y="181"/>
                </a:lnTo>
                <a:lnTo>
                  <a:pt x="577" y="233"/>
                </a:lnTo>
                <a:lnTo>
                  <a:pt x="478" y="291"/>
                </a:lnTo>
                <a:lnTo>
                  <a:pt x="385" y="353"/>
                </a:lnTo>
                <a:lnTo>
                  <a:pt x="293" y="419"/>
                </a:lnTo>
                <a:lnTo>
                  <a:pt x="205" y="491"/>
                </a:lnTo>
                <a:lnTo>
                  <a:pt x="120" y="566"/>
                </a:lnTo>
                <a:lnTo>
                  <a:pt x="40" y="646"/>
                </a:lnTo>
                <a:lnTo>
                  <a:pt x="0" y="608"/>
                </a:lnTo>
                <a:lnTo>
                  <a:pt x="83" y="527"/>
                </a:lnTo>
                <a:lnTo>
                  <a:pt x="168" y="450"/>
                </a:lnTo>
                <a:lnTo>
                  <a:pt x="258" y="377"/>
                </a:lnTo>
                <a:lnTo>
                  <a:pt x="352" y="308"/>
                </a:lnTo>
                <a:lnTo>
                  <a:pt x="449" y="244"/>
                </a:lnTo>
                <a:lnTo>
                  <a:pt x="550" y="186"/>
                </a:lnTo>
                <a:lnTo>
                  <a:pt x="653" y="132"/>
                </a:lnTo>
                <a:lnTo>
                  <a:pt x="759" y="83"/>
                </a:lnTo>
                <a:lnTo>
                  <a:pt x="868" y="39"/>
                </a:lnTo>
                <a:lnTo>
                  <a:pt x="980" y="0"/>
                </a:lnTo>
                <a:close/>
              </a:path>
            </a:pathLst>
          </a:custGeom>
          <a:solidFill>
            <a:srgbClr val="1E4B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6036418" y="5196475"/>
            <a:ext cx="1816572" cy="198438"/>
          </a:xfrm>
          <a:custGeom>
            <a:rect b="b" l="l" r="r" t="t"/>
            <a:pathLst>
              <a:path extrusionOk="0" h="125" w="1144">
                <a:moveTo>
                  <a:pt x="570" y="0"/>
                </a:moveTo>
                <a:lnTo>
                  <a:pt x="688" y="3"/>
                </a:lnTo>
                <a:lnTo>
                  <a:pt x="805" y="11"/>
                </a:lnTo>
                <a:lnTo>
                  <a:pt x="920" y="27"/>
                </a:lnTo>
                <a:lnTo>
                  <a:pt x="1033" y="46"/>
                </a:lnTo>
                <a:lnTo>
                  <a:pt x="1144" y="71"/>
                </a:lnTo>
                <a:lnTo>
                  <a:pt x="1132" y="125"/>
                </a:lnTo>
                <a:lnTo>
                  <a:pt x="1023" y="100"/>
                </a:lnTo>
                <a:lnTo>
                  <a:pt x="913" y="81"/>
                </a:lnTo>
                <a:lnTo>
                  <a:pt x="799" y="66"/>
                </a:lnTo>
                <a:lnTo>
                  <a:pt x="686" y="58"/>
                </a:lnTo>
                <a:lnTo>
                  <a:pt x="570" y="55"/>
                </a:lnTo>
                <a:lnTo>
                  <a:pt x="565" y="55"/>
                </a:lnTo>
                <a:lnTo>
                  <a:pt x="452" y="58"/>
                </a:lnTo>
                <a:lnTo>
                  <a:pt x="339" y="66"/>
                </a:lnTo>
                <a:lnTo>
                  <a:pt x="229" y="81"/>
                </a:lnTo>
                <a:lnTo>
                  <a:pt x="121" y="99"/>
                </a:lnTo>
                <a:lnTo>
                  <a:pt x="14" y="123"/>
                </a:lnTo>
                <a:lnTo>
                  <a:pt x="0" y="70"/>
                </a:lnTo>
                <a:lnTo>
                  <a:pt x="109" y="46"/>
                </a:lnTo>
                <a:lnTo>
                  <a:pt x="221" y="27"/>
                </a:lnTo>
                <a:lnTo>
                  <a:pt x="334" y="12"/>
                </a:lnTo>
                <a:lnTo>
                  <a:pt x="449" y="3"/>
                </a:lnTo>
                <a:lnTo>
                  <a:pt x="565" y="0"/>
                </a:lnTo>
                <a:lnTo>
                  <a:pt x="5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8093008" y="5274138"/>
            <a:ext cx="1572033" cy="1023938"/>
          </a:xfrm>
          <a:custGeom>
            <a:rect b="b" l="l" r="r" t="t"/>
            <a:pathLst>
              <a:path extrusionOk="0" h="645" w="990">
                <a:moveTo>
                  <a:pt x="16" y="0"/>
                </a:moveTo>
                <a:lnTo>
                  <a:pt x="127" y="39"/>
                </a:lnTo>
                <a:lnTo>
                  <a:pt x="235" y="83"/>
                </a:lnTo>
                <a:lnTo>
                  <a:pt x="341" y="132"/>
                </a:lnTo>
                <a:lnTo>
                  <a:pt x="444" y="186"/>
                </a:lnTo>
                <a:lnTo>
                  <a:pt x="543" y="244"/>
                </a:lnTo>
                <a:lnTo>
                  <a:pt x="640" y="308"/>
                </a:lnTo>
                <a:lnTo>
                  <a:pt x="733" y="376"/>
                </a:lnTo>
                <a:lnTo>
                  <a:pt x="822" y="448"/>
                </a:lnTo>
                <a:lnTo>
                  <a:pt x="907" y="526"/>
                </a:lnTo>
                <a:lnTo>
                  <a:pt x="990" y="606"/>
                </a:lnTo>
                <a:lnTo>
                  <a:pt x="950" y="645"/>
                </a:lnTo>
                <a:lnTo>
                  <a:pt x="871" y="565"/>
                </a:lnTo>
                <a:lnTo>
                  <a:pt x="787" y="491"/>
                </a:lnTo>
                <a:lnTo>
                  <a:pt x="699" y="420"/>
                </a:lnTo>
                <a:lnTo>
                  <a:pt x="608" y="353"/>
                </a:lnTo>
                <a:lnTo>
                  <a:pt x="515" y="291"/>
                </a:lnTo>
                <a:lnTo>
                  <a:pt x="418" y="234"/>
                </a:lnTo>
                <a:lnTo>
                  <a:pt x="318" y="181"/>
                </a:lnTo>
                <a:lnTo>
                  <a:pt x="214" y="133"/>
                </a:lnTo>
                <a:lnTo>
                  <a:pt x="109" y="90"/>
                </a:lnTo>
                <a:lnTo>
                  <a:pt x="0" y="53"/>
                </a:lnTo>
                <a:lnTo>
                  <a:pt x="16" y="0"/>
                </a:lnTo>
                <a:close/>
              </a:path>
            </a:pathLst>
          </a:custGeom>
          <a:solidFill>
            <a:srgbClr val="41939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/>
          <p:nvPr/>
        </p:nvSpPr>
        <p:spPr>
          <a:xfrm flipH="1">
            <a:off x="-1" y="-2"/>
            <a:ext cx="12192000" cy="68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120150" y="81150"/>
            <a:ext cx="805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 EXPENSES CATEGORIES &amp; CLASSIFICATIONS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120150" y="1375589"/>
            <a:ext cx="2911800" cy="66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Categories</a:t>
            </a:r>
            <a:endParaRPr sz="36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76038" y="5452063"/>
            <a:ext cx="3000000" cy="66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Classifications</a:t>
            </a:r>
            <a:endParaRPr sz="36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/>
          <p:nvPr/>
        </p:nvSpPr>
        <p:spPr>
          <a:xfrm flipH="1">
            <a:off x="-1" y="-2"/>
            <a:ext cx="12192000" cy="685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381000" y="81075"/>
            <a:ext cx="619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 EXPENSES CATEGORIES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 flipH="1">
            <a:off x="-1" y="6705599"/>
            <a:ext cx="12192000" cy="152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5"/>
          <p:cNvPicPr preferRelativeResize="0"/>
          <p:nvPr/>
        </p:nvPicPr>
        <p:blipFill rotWithShape="1">
          <a:blip r:embed="rId3">
            <a:alphaModFix/>
          </a:blip>
          <a:srcRect b="0" l="24397" r="24402" t="0"/>
          <a:stretch/>
        </p:blipFill>
        <p:spPr>
          <a:xfrm>
            <a:off x="0" y="685375"/>
            <a:ext cx="5111815" cy="602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 txBox="1"/>
          <p:nvPr/>
        </p:nvSpPr>
        <p:spPr>
          <a:xfrm>
            <a:off x="5042028" y="812506"/>
            <a:ext cx="714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Startup </a:t>
            </a:r>
            <a:r>
              <a:rPr lang="en-US" sz="60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Expenses</a:t>
            </a:r>
            <a:endParaRPr sz="600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5568975" y="2962351"/>
            <a:ext cx="6096000" cy="3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C3D48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</a:t>
            </a: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Examples Include - 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Fixtures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Beginning inventory 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Legal Fees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Equipment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Licenses Permits 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Grand Opening Advertising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C3D48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5564350" y="1709112"/>
            <a:ext cx="60960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Expenses that occur just once as entrepreneurs are starting</a:t>
            </a:r>
            <a:endParaRPr sz="3600">
              <a:solidFill>
                <a:schemeClr val="accen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/>
          <p:nvPr/>
        </p:nvSpPr>
        <p:spPr>
          <a:xfrm flipH="1">
            <a:off x="-1" y="-2"/>
            <a:ext cx="12192000" cy="68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381000" y="81075"/>
            <a:ext cx="625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 EXPENSES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CATEGORIES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6"/>
          <p:cNvSpPr/>
          <p:nvPr/>
        </p:nvSpPr>
        <p:spPr>
          <a:xfrm flipH="1">
            <a:off x="-1" y="6705599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6"/>
          <p:cNvPicPr preferRelativeResize="0"/>
          <p:nvPr/>
        </p:nvPicPr>
        <p:blipFill rotWithShape="1">
          <a:blip r:embed="rId3">
            <a:alphaModFix/>
          </a:blip>
          <a:srcRect b="-1072" l="20195" r="18045" t="-1082"/>
          <a:stretch/>
        </p:blipFill>
        <p:spPr>
          <a:xfrm>
            <a:off x="0" y="685375"/>
            <a:ext cx="5111815" cy="602022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/>
        </p:nvSpPr>
        <p:spPr>
          <a:xfrm>
            <a:off x="5042028" y="812506"/>
            <a:ext cx="714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Operating</a:t>
            </a:r>
            <a:r>
              <a:rPr lang="en-US" sz="60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 Expenses</a:t>
            </a:r>
            <a:endParaRPr sz="600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5568975" y="2962351"/>
            <a:ext cx="6096000" cy="3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C3D48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</a:t>
            </a:r>
            <a:endParaRPr sz="3000">
              <a:solidFill>
                <a:srgbClr val="2C3D48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Examples Include - 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Rent				Insurance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Repairs			Advertising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Mortgage			Payroll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Taxes				Inventory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C3D48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5564350" y="1709112"/>
            <a:ext cx="60960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Regular expenses that occur after the business has been opened</a:t>
            </a:r>
            <a:endParaRPr sz="3600">
              <a:solidFill>
                <a:schemeClr val="accen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/>
          <p:nvPr/>
        </p:nvSpPr>
        <p:spPr>
          <a:xfrm flipH="1">
            <a:off x="-1" y="-2"/>
            <a:ext cx="12192000" cy="68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381000" y="81075"/>
            <a:ext cx="609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 EXPENSES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CATEGORIES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/>
          <p:nvPr/>
        </p:nvSpPr>
        <p:spPr>
          <a:xfrm flipH="1">
            <a:off x="-1" y="6705599"/>
            <a:ext cx="12192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 rotWithShape="1">
          <a:blip r:embed="rId3">
            <a:alphaModFix/>
          </a:blip>
          <a:srcRect b="0" l="13694" r="13694" t="0"/>
          <a:stretch/>
        </p:blipFill>
        <p:spPr>
          <a:xfrm>
            <a:off x="0" y="685375"/>
            <a:ext cx="5111815" cy="60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/>
          <p:nvPr/>
        </p:nvSpPr>
        <p:spPr>
          <a:xfrm>
            <a:off x="5042028" y="812506"/>
            <a:ext cx="714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Personal </a:t>
            </a:r>
            <a:r>
              <a:rPr lang="en-US" sz="60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Expenses</a:t>
            </a:r>
            <a:endParaRPr sz="600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5568975" y="2962351"/>
            <a:ext cx="6096000" cy="3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C3D48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</a:t>
            </a:r>
            <a:endParaRPr sz="3000">
              <a:solidFill>
                <a:srgbClr val="2C3D48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Examples Include - 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Rent/Mortgage 		Transportation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Medical Bills			Food 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Clothing				Entertainment</a:t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C3D48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5564350" y="1709112"/>
            <a:ext cx="60960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Expenses that are necessary for entrepreneurs to live day-to-day</a:t>
            </a:r>
            <a:endParaRPr sz="3600">
              <a:solidFill>
                <a:schemeClr val="accent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24713" r="24718" t="0"/>
          <a:stretch/>
        </p:blipFill>
        <p:spPr>
          <a:xfrm>
            <a:off x="0" y="685376"/>
            <a:ext cx="4564383" cy="60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/>
          <p:nvPr/>
        </p:nvSpPr>
        <p:spPr>
          <a:xfrm flipH="1">
            <a:off x="-1" y="6705599"/>
            <a:ext cx="12191999" cy="152401"/>
          </a:xfrm>
          <a:prstGeom prst="rect">
            <a:avLst/>
          </a:prstGeom>
          <a:solidFill>
            <a:srgbClr val="0A212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4572000" y="685375"/>
            <a:ext cx="7620000" cy="19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Fixed And Variable</a:t>
            </a:r>
            <a:endParaRPr sz="600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Expenses</a:t>
            </a:r>
            <a:endParaRPr sz="600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53" name="Google Shape;253;p28"/>
          <p:cNvSpPr/>
          <p:nvPr/>
        </p:nvSpPr>
        <p:spPr>
          <a:xfrm flipH="1">
            <a:off x="-1" y="-2"/>
            <a:ext cx="12192000" cy="685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381000" y="81075"/>
            <a:ext cx="608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 EXPENSES CLASSIFICATIONS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" name="Google Shape;255;p28"/>
          <p:cNvGrpSpPr/>
          <p:nvPr/>
        </p:nvGrpSpPr>
        <p:grpSpPr>
          <a:xfrm>
            <a:off x="6416403" y="2675090"/>
            <a:ext cx="860697" cy="928535"/>
            <a:chOff x="11352213" y="3306763"/>
            <a:chExt cx="322263" cy="347663"/>
          </a:xfrm>
        </p:grpSpPr>
        <p:sp>
          <p:nvSpPr>
            <p:cNvPr id="256" name="Google Shape;256;p28"/>
            <p:cNvSpPr/>
            <p:nvPr/>
          </p:nvSpPr>
          <p:spPr>
            <a:xfrm>
              <a:off x="11352213" y="3306763"/>
              <a:ext cx="322263" cy="336550"/>
            </a:xfrm>
            <a:custGeom>
              <a:rect b="b" l="l" r="r" t="t"/>
              <a:pathLst>
                <a:path extrusionOk="0" h="212" w="203">
                  <a:moveTo>
                    <a:pt x="203" y="198"/>
                  </a:moveTo>
                  <a:lnTo>
                    <a:pt x="198" y="198"/>
                  </a:lnTo>
                  <a:lnTo>
                    <a:pt x="198" y="67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44" y="67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5" y="67"/>
                  </a:lnTo>
                  <a:lnTo>
                    <a:pt x="5" y="198"/>
                  </a:lnTo>
                  <a:lnTo>
                    <a:pt x="0" y="198"/>
                  </a:lnTo>
                  <a:lnTo>
                    <a:pt x="0" y="212"/>
                  </a:lnTo>
                  <a:lnTo>
                    <a:pt x="85" y="212"/>
                  </a:lnTo>
                  <a:lnTo>
                    <a:pt x="85" y="167"/>
                  </a:lnTo>
                  <a:lnTo>
                    <a:pt x="116" y="167"/>
                  </a:lnTo>
                  <a:lnTo>
                    <a:pt x="116" y="212"/>
                  </a:lnTo>
                  <a:lnTo>
                    <a:pt x="203" y="212"/>
                  </a:lnTo>
                  <a:lnTo>
                    <a:pt x="203" y="198"/>
                  </a:lnTo>
                  <a:close/>
                  <a:moveTo>
                    <a:pt x="12" y="77"/>
                  </a:moveTo>
                  <a:lnTo>
                    <a:pt x="31" y="77"/>
                  </a:lnTo>
                  <a:lnTo>
                    <a:pt x="31" y="97"/>
                  </a:lnTo>
                  <a:lnTo>
                    <a:pt x="12" y="97"/>
                  </a:lnTo>
                  <a:lnTo>
                    <a:pt x="12" y="77"/>
                  </a:lnTo>
                  <a:close/>
                  <a:moveTo>
                    <a:pt x="32" y="171"/>
                  </a:moveTo>
                  <a:lnTo>
                    <a:pt x="12" y="171"/>
                  </a:lnTo>
                  <a:lnTo>
                    <a:pt x="12" y="151"/>
                  </a:lnTo>
                  <a:lnTo>
                    <a:pt x="32" y="151"/>
                  </a:lnTo>
                  <a:lnTo>
                    <a:pt x="32" y="171"/>
                  </a:lnTo>
                  <a:close/>
                  <a:moveTo>
                    <a:pt x="32" y="146"/>
                  </a:moveTo>
                  <a:lnTo>
                    <a:pt x="12" y="146"/>
                  </a:lnTo>
                  <a:lnTo>
                    <a:pt x="12" y="126"/>
                  </a:lnTo>
                  <a:lnTo>
                    <a:pt x="32" y="126"/>
                  </a:lnTo>
                  <a:lnTo>
                    <a:pt x="32" y="146"/>
                  </a:lnTo>
                  <a:close/>
                  <a:moveTo>
                    <a:pt x="32" y="121"/>
                  </a:moveTo>
                  <a:lnTo>
                    <a:pt x="12" y="121"/>
                  </a:lnTo>
                  <a:lnTo>
                    <a:pt x="12" y="101"/>
                  </a:lnTo>
                  <a:lnTo>
                    <a:pt x="32" y="101"/>
                  </a:lnTo>
                  <a:lnTo>
                    <a:pt x="32" y="121"/>
                  </a:lnTo>
                  <a:close/>
                  <a:moveTo>
                    <a:pt x="36" y="77"/>
                  </a:moveTo>
                  <a:lnTo>
                    <a:pt x="55" y="77"/>
                  </a:lnTo>
                  <a:lnTo>
                    <a:pt x="55" y="97"/>
                  </a:lnTo>
                  <a:lnTo>
                    <a:pt x="36" y="97"/>
                  </a:lnTo>
                  <a:lnTo>
                    <a:pt x="36" y="77"/>
                  </a:lnTo>
                  <a:close/>
                  <a:moveTo>
                    <a:pt x="55" y="171"/>
                  </a:moveTo>
                  <a:lnTo>
                    <a:pt x="36" y="171"/>
                  </a:lnTo>
                  <a:lnTo>
                    <a:pt x="36" y="151"/>
                  </a:lnTo>
                  <a:lnTo>
                    <a:pt x="55" y="151"/>
                  </a:lnTo>
                  <a:lnTo>
                    <a:pt x="55" y="171"/>
                  </a:lnTo>
                  <a:close/>
                  <a:moveTo>
                    <a:pt x="55" y="146"/>
                  </a:moveTo>
                  <a:lnTo>
                    <a:pt x="36" y="146"/>
                  </a:lnTo>
                  <a:lnTo>
                    <a:pt x="36" y="126"/>
                  </a:lnTo>
                  <a:lnTo>
                    <a:pt x="55" y="126"/>
                  </a:lnTo>
                  <a:lnTo>
                    <a:pt x="55" y="146"/>
                  </a:lnTo>
                  <a:close/>
                  <a:moveTo>
                    <a:pt x="55" y="121"/>
                  </a:moveTo>
                  <a:lnTo>
                    <a:pt x="36" y="121"/>
                  </a:lnTo>
                  <a:lnTo>
                    <a:pt x="36" y="101"/>
                  </a:lnTo>
                  <a:lnTo>
                    <a:pt x="55" y="101"/>
                  </a:lnTo>
                  <a:lnTo>
                    <a:pt x="55" y="121"/>
                  </a:lnTo>
                  <a:close/>
                  <a:moveTo>
                    <a:pt x="67" y="15"/>
                  </a:moveTo>
                  <a:lnTo>
                    <a:pt x="97" y="15"/>
                  </a:lnTo>
                  <a:lnTo>
                    <a:pt x="97" y="44"/>
                  </a:lnTo>
                  <a:lnTo>
                    <a:pt x="67" y="44"/>
                  </a:lnTo>
                  <a:lnTo>
                    <a:pt x="67" y="15"/>
                  </a:lnTo>
                  <a:close/>
                  <a:moveTo>
                    <a:pt x="97" y="157"/>
                  </a:moveTo>
                  <a:lnTo>
                    <a:pt x="68" y="157"/>
                  </a:lnTo>
                  <a:lnTo>
                    <a:pt x="68" y="127"/>
                  </a:lnTo>
                  <a:lnTo>
                    <a:pt x="97" y="127"/>
                  </a:lnTo>
                  <a:lnTo>
                    <a:pt x="97" y="157"/>
                  </a:lnTo>
                  <a:close/>
                  <a:moveTo>
                    <a:pt x="97" y="119"/>
                  </a:moveTo>
                  <a:lnTo>
                    <a:pt x="68" y="119"/>
                  </a:lnTo>
                  <a:lnTo>
                    <a:pt x="68" y="89"/>
                  </a:lnTo>
                  <a:lnTo>
                    <a:pt x="97" y="89"/>
                  </a:lnTo>
                  <a:lnTo>
                    <a:pt x="97" y="119"/>
                  </a:lnTo>
                  <a:close/>
                  <a:moveTo>
                    <a:pt x="97" y="81"/>
                  </a:moveTo>
                  <a:lnTo>
                    <a:pt x="68" y="81"/>
                  </a:lnTo>
                  <a:lnTo>
                    <a:pt x="68" y="52"/>
                  </a:lnTo>
                  <a:lnTo>
                    <a:pt x="97" y="52"/>
                  </a:lnTo>
                  <a:lnTo>
                    <a:pt x="97" y="81"/>
                  </a:lnTo>
                  <a:close/>
                  <a:moveTo>
                    <a:pt x="103" y="15"/>
                  </a:moveTo>
                  <a:lnTo>
                    <a:pt x="133" y="15"/>
                  </a:lnTo>
                  <a:lnTo>
                    <a:pt x="133" y="44"/>
                  </a:lnTo>
                  <a:lnTo>
                    <a:pt x="103" y="44"/>
                  </a:lnTo>
                  <a:lnTo>
                    <a:pt x="103" y="15"/>
                  </a:lnTo>
                  <a:close/>
                  <a:moveTo>
                    <a:pt x="133" y="157"/>
                  </a:moveTo>
                  <a:lnTo>
                    <a:pt x="104" y="157"/>
                  </a:lnTo>
                  <a:lnTo>
                    <a:pt x="104" y="127"/>
                  </a:lnTo>
                  <a:lnTo>
                    <a:pt x="133" y="127"/>
                  </a:lnTo>
                  <a:lnTo>
                    <a:pt x="133" y="157"/>
                  </a:lnTo>
                  <a:close/>
                  <a:moveTo>
                    <a:pt x="133" y="119"/>
                  </a:moveTo>
                  <a:lnTo>
                    <a:pt x="104" y="119"/>
                  </a:lnTo>
                  <a:lnTo>
                    <a:pt x="104" y="89"/>
                  </a:lnTo>
                  <a:lnTo>
                    <a:pt x="133" y="89"/>
                  </a:lnTo>
                  <a:lnTo>
                    <a:pt x="133" y="119"/>
                  </a:lnTo>
                  <a:close/>
                  <a:moveTo>
                    <a:pt x="133" y="81"/>
                  </a:moveTo>
                  <a:lnTo>
                    <a:pt x="104" y="81"/>
                  </a:lnTo>
                  <a:lnTo>
                    <a:pt x="104" y="52"/>
                  </a:lnTo>
                  <a:lnTo>
                    <a:pt x="133" y="52"/>
                  </a:lnTo>
                  <a:lnTo>
                    <a:pt x="133" y="81"/>
                  </a:lnTo>
                  <a:close/>
                  <a:moveTo>
                    <a:pt x="148" y="77"/>
                  </a:moveTo>
                  <a:lnTo>
                    <a:pt x="167" y="77"/>
                  </a:lnTo>
                  <a:lnTo>
                    <a:pt x="167" y="97"/>
                  </a:lnTo>
                  <a:lnTo>
                    <a:pt x="148" y="97"/>
                  </a:lnTo>
                  <a:lnTo>
                    <a:pt x="148" y="77"/>
                  </a:lnTo>
                  <a:close/>
                  <a:moveTo>
                    <a:pt x="167" y="171"/>
                  </a:moveTo>
                  <a:lnTo>
                    <a:pt x="148" y="171"/>
                  </a:lnTo>
                  <a:lnTo>
                    <a:pt x="148" y="151"/>
                  </a:lnTo>
                  <a:lnTo>
                    <a:pt x="167" y="151"/>
                  </a:lnTo>
                  <a:lnTo>
                    <a:pt x="167" y="171"/>
                  </a:lnTo>
                  <a:close/>
                  <a:moveTo>
                    <a:pt x="167" y="146"/>
                  </a:moveTo>
                  <a:lnTo>
                    <a:pt x="148" y="146"/>
                  </a:lnTo>
                  <a:lnTo>
                    <a:pt x="148" y="126"/>
                  </a:lnTo>
                  <a:lnTo>
                    <a:pt x="167" y="126"/>
                  </a:lnTo>
                  <a:lnTo>
                    <a:pt x="167" y="146"/>
                  </a:lnTo>
                  <a:close/>
                  <a:moveTo>
                    <a:pt x="167" y="121"/>
                  </a:moveTo>
                  <a:lnTo>
                    <a:pt x="148" y="121"/>
                  </a:lnTo>
                  <a:lnTo>
                    <a:pt x="148" y="101"/>
                  </a:lnTo>
                  <a:lnTo>
                    <a:pt x="167" y="101"/>
                  </a:lnTo>
                  <a:lnTo>
                    <a:pt x="167" y="121"/>
                  </a:lnTo>
                  <a:close/>
                  <a:moveTo>
                    <a:pt x="171" y="77"/>
                  </a:moveTo>
                  <a:lnTo>
                    <a:pt x="191" y="77"/>
                  </a:lnTo>
                  <a:lnTo>
                    <a:pt x="191" y="97"/>
                  </a:lnTo>
                  <a:lnTo>
                    <a:pt x="171" y="97"/>
                  </a:lnTo>
                  <a:lnTo>
                    <a:pt x="171" y="77"/>
                  </a:lnTo>
                  <a:close/>
                  <a:moveTo>
                    <a:pt x="191" y="171"/>
                  </a:moveTo>
                  <a:lnTo>
                    <a:pt x="172" y="171"/>
                  </a:lnTo>
                  <a:lnTo>
                    <a:pt x="172" y="151"/>
                  </a:lnTo>
                  <a:lnTo>
                    <a:pt x="191" y="151"/>
                  </a:lnTo>
                  <a:lnTo>
                    <a:pt x="191" y="171"/>
                  </a:lnTo>
                  <a:close/>
                  <a:moveTo>
                    <a:pt x="191" y="146"/>
                  </a:moveTo>
                  <a:lnTo>
                    <a:pt x="172" y="146"/>
                  </a:lnTo>
                  <a:lnTo>
                    <a:pt x="172" y="126"/>
                  </a:lnTo>
                  <a:lnTo>
                    <a:pt x="191" y="126"/>
                  </a:lnTo>
                  <a:lnTo>
                    <a:pt x="191" y="146"/>
                  </a:lnTo>
                  <a:close/>
                  <a:moveTo>
                    <a:pt x="191" y="121"/>
                  </a:moveTo>
                  <a:lnTo>
                    <a:pt x="172" y="121"/>
                  </a:lnTo>
                  <a:lnTo>
                    <a:pt x="172" y="101"/>
                  </a:lnTo>
                  <a:lnTo>
                    <a:pt x="191" y="101"/>
                  </a:lnTo>
                  <a:lnTo>
                    <a:pt x="191" y="1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11487150" y="3643313"/>
              <a:ext cx="49213" cy="11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28"/>
          <p:cNvGrpSpPr/>
          <p:nvPr/>
        </p:nvGrpSpPr>
        <p:grpSpPr>
          <a:xfrm>
            <a:off x="9666921" y="2675090"/>
            <a:ext cx="834899" cy="928535"/>
            <a:chOff x="11852275" y="3286125"/>
            <a:chExt cx="339725" cy="377826"/>
          </a:xfrm>
        </p:grpSpPr>
        <p:sp>
          <p:nvSpPr>
            <p:cNvPr id="259" name="Google Shape;259;p28"/>
            <p:cNvSpPr/>
            <p:nvPr/>
          </p:nvSpPr>
          <p:spPr>
            <a:xfrm>
              <a:off x="11990388" y="3286125"/>
              <a:ext cx="66675" cy="66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11941175" y="3363913"/>
              <a:ext cx="158750" cy="300038"/>
            </a:xfrm>
            <a:custGeom>
              <a:rect b="b" l="l" r="r" t="t"/>
              <a:pathLst>
                <a:path extrusionOk="0" h="611" w="325">
                  <a:moveTo>
                    <a:pt x="325" y="241"/>
                  </a:moveTo>
                  <a:cubicBezTo>
                    <a:pt x="325" y="241"/>
                    <a:pt x="325" y="241"/>
                    <a:pt x="325" y="241"/>
                  </a:cubicBezTo>
                  <a:cubicBezTo>
                    <a:pt x="325" y="257"/>
                    <a:pt x="312" y="270"/>
                    <a:pt x="296" y="270"/>
                  </a:cubicBezTo>
                  <a:cubicBezTo>
                    <a:pt x="281" y="270"/>
                    <a:pt x="268" y="257"/>
                    <a:pt x="268" y="241"/>
                  </a:cubicBezTo>
                  <a:cubicBezTo>
                    <a:pt x="268" y="241"/>
                    <a:pt x="268" y="241"/>
                    <a:pt x="268" y="241"/>
                  </a:cubicBezTo>
                  <a:cubicBezTo>
                    <a:pt x="268" y="241"/>
                    <a:pt x="268" y="241"/>
                    <a:pt x="268" y="241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49" y="572"/>
                    <a:pt x="249" y="572"/>
                    <a:pt x="249" y="572"/>
                  </a:cubicBezTo>
                  <a:cubicBezTo>
                    <a:pt x="249" y="594"/>
                    <a:pt x="232" y="611"/>
                    <a:pt x="211" y="611"/>
                  </a:cubicBezTo>
                  <a:cubicBezTo>
                    <a:pt x="190" y="611"/>
                    <a:pt x="173" y="594"/>
                    <a:pt x="173" y="573"/>
                  </a:cubicBezTo>
                  <a:cubicBezTo>
                    <a:pt x="172" y="573"/>
                    <a:pt x="172" y="573"/>
                    <a:pt x="172" y="573"/>
                  </a:cubicBezTo>
                  <a:cubicBezTo>
                    <a:pt x="172" y="259"/>
                    <a:pt x="172" y="259"/>
                    <a:pt x="172" y="259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55" y="572"/>
                    <a:pt x="155" y="572"/>
                    <a:pt x="155" y="572"/>
                  </a:cubicBezTo>
                  <a:cubicBezTo>
                    <a:pt x="155" y="594"/>
                    <a:pt x="138" y="611"/>
                    <a:pt x="116" y="611"/>
                  </a:cubicBezTo>
                  <a:cubicBezTo>
                    <a:pt x="95" y="611"/>
                    <a:pt x="78" y="594"/>
                    <a:pt x="78" y="572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241"/>
                    <a:pt x="60" y="241"/>
                    <a:pt x="60" y="241"/>
                  </a:cubicBezTo>
                  <a:cubicBezTo>
                    <a:pt x="60" y="241"/>
                    <a:pt x="60" y="241"/>
                    <a:pt x="60" y="241"/>
                  </a:cubicBezTo>
                  <a:cubicBezTo>
                    <a:pt x="60" y="241"/>
                    <a:pt x="60" y="242"/>
                    <a:pt x="60" y="242"/>
                  </a:cubicBezTo>
                  <a:cubicBezTo>
                    <a:pt x="60" y="258"/>
                    <a:pt x="47" y="271"/>
                    <a:pt x="32" y="271"/>
                  </a:cubicBezTo>
                  <a:cubicBezTo>
                    <a:pt x="16" y="271"/>
                    <a:pt x="3" y="258"/>
                    <a:pt x="3" y="242"/>
                  </a:cubicBezTo>
                  <a:cubicBezTo>
                    <a:pt x="3" y="242"/>
                    <a:pt x="3" y="241"/>
                    <a:pt x="3" y="241"/>
                  </a:cubicBezTo>
                  <a:cubicBezTo>
                    <a:pt x="3" y="241"/>
                    <a:pt x="3" y="241"/>
                    <a:pt x="3" y="241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0" y="3"/>
                    <a:pt x="97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233" y="1"/>
                    <a:pt x="233" y="1"/>
                    <a:pt x="233" y="1"/>
                  </a:cubicBezTo>
                  <a:cubicBezTo>
                    <a:pt x="233" y="1"/>
                    <a:pt x="319" y="0"/>
                    <a:pt x="325" y="75"/>
                  </a:cubicBezTo>
                  <a:cubicBezTo>
                    <a:pt x="325" y="241"/>
                    <a:pt x="325" y="241"/>
                    <a:pt x="325" y="24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12118975" y="3352800"/>
              <a:ext cx="44450" cy="4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12106275" y="3405188"/>
              <a:ext cx="85725" cy="198438"/>
            </a:xfrm>
            <a:custGeom>
              <a:rect b="b" l="l" r="r" t="t"/>
              <a:pathLst>
                <a:path extrusionOk="0" h="406" w="175">
                  <a:moveTo>
                    <a:pt x="113" y="1"/>
                  </a:moveTo>
                  <a:cubicBezTo>
                    <a:pt x="89" y="1"/>
                    <a:pt x="89" y="1"/>
                    <a:pt x="89" y="1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4" y="1"/>
                    <a:pt x="7" y="2"/>
                    <a:pt x="0" y="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10" y="395"/>
                    <a:pt x="22" y="406"/>
                    <a:pt x="36" y="406"/>
                  </a:cubicBezTo>
                  <a:cubicBezTo>
                    <a:pt x="50" y="406"/>
                    <a:pt x="62" y="395"/>
                    <a:pt x="62" y="380"/>
                  </a:cubicBezTo>
                  <a:cubicBezTo>
                    <a:pt x="62" y="172"/>
                    <a:pt x="62" y="172"/>
                    <a:pt x="62" y="172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3" y="381"/>
                    <a:pt x="73" y="381"/>
                    <a:pt x="73" y="381"/>
                  </a:cubicBezTo>
                  <a:cubicBezTo>
                    <a:pt x="73" y="381"/>
                    <a:pt x="73" y="381"/>
                    <a:pt x="73" y="381"/>
                  </a:cubicBezTo>
                  <a:cubicBezTo>
                    <a:pt x="74" y="395"/>
                    <a:pt x="85" y="406"/>
                    <a:pt x="99" y="406"/>
                  </a:cubicBezTo>
                  <a:cubicBezTo>
                    <a:pt x="113" y="406"/>
                    <a:pt x="124" y="395"/>
                    <a:pt x="124" y="381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1"/>
                    <a:pt x="137" y="161"/>
                    <a:pt x="137" y="161"/>
                  </a:cubicBezTo>
                  <a:cubicBezTo>
                    <a:pt x="137" y="171"/>
                    <a:pt x="145" y="180"/>
                    <a:pt x="156" y="180"/>
                  </a:cubicBezTo>
                  <a:cubicBezTo>
                    <a:pt x="166" y="180"/>
                    <a:pt x="175" y="171"/>
                    <a:pt x="175" y="161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1" y="0"/>
                    <a:pt x="113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11880850" y="3352800"/>
              <a:ext cx="44450" cy="4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11852275" y="3403600"/>
              <a:ext cx="84138" cy="200025"/>
            </a:xfrm>
            <a:custGeom>
              <a:rect b="b" l="l" r="r" t="t"/>
              <a:pathLst>
                <a:path extrusionOk="0" h="406" w="174">
                  <a:moveTo>
                    <a:pt x="62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61" y="1"/>
                    <a:pt x="168" y="2"/>
                    <a:pt x="174" y="4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4" y="380"/>
                    <a:pt x="164" y="380"/>
                    <a:pt x="164" y="380"/>
                  </a:cubicBezTo>
                  <a:cubicBezTo>
                    <a:pt x="164" y="395"/>
                    <a:pt x="153" y="406"/>
                    <a:pt x="139" y="406"/>
                  </a:cubicBezTo>
                  <a:cubicBezTo>
                    <a:pt x="125" y="406"/>
                    <a:pt x="113" y="395"/>
                    <a:pt x="113" y="380"/>
                  </a:cubicBezTo>
                  <a:cubicBezTo>
                    <a:pt x="113" y="172"/>
                    <a:pt x="113" y="172"/>
                    <a:pt x="113" y="172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2" y="381"/>
                    <a:pt x="102" y="381"/>
                    <a:pt x="102" y="381"/>
                  </a:cubicBezTo>
                  <a:cubicBezTo>
                    <a:pt x="101" y="381"/>
                    <a:pt x="101" y="381"/>
                    <a:pt x="101" y="381"/>
                  </a:cubicBezTo>
                  <a:cubicBezTo>
                    <a:pt x="101" y="395"/>
                    <a:pt x="90" y="406"/>
                    <a:pt x="76" y="406"/>
                  </a:cubicBezTo>
                  <a:cubicBezTo>
                    <a:pt x="62" y="406"/>
                    <a:pt x="50" y="395"/>
                    <a:pt x="50" y="381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71"/>
                    <a:pt x="30" y="179"/>
                    <a:pt x="19" y="179"/>
                  </a:cubicBezTo>
                  <a:cubicBezTo>
                    <a:pt x="9" y="179"/>
                    <a:pt x="0" y="171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0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28"/>
          <p:cNvSpPr/>
          <p:nvPr/>
        </p:nvSpPr>
        <p:spPr>
          <a:xfrm>
            <a:off x="5516600" y="4172550"/>
            <a:ext cx="3058500" cy="23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Expenses that do </a:t>
            </a:r>
            <a:endParaRPr sz="24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not change</a:t>
            </a:r>
            <a:endParaRPr sz="12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Examples: </a:t>
            </a:r>
            <a:endParaRPr sz="24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Monthly mortgage</a:t>
            </a:r>
            <a:endParaRPr sz="24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Insurance</a:t>
            </a:r>
            <a:endParaRPr sz="24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Rent payments</a:t>
            </a:r>
            <a:endParaRPr sz="24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 </a:t>
            </a:r>
            <a:endParaRPr sz="24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266" name="Google Shape;266;p28"/>
          <p:cNvSpPr txBox="1"/>
          <p:nvPr/>
        </p:nvSpPr>
        <p:spPr>
          <a:xfrm>
            <a:off x="5540825" y="3603625"/>
            <a:ext cx="26056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Fixed </a:t>
            </a:r>
            <a:endParaRPr b="1" sz="320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8781549" y="3603625"/>
            <a:ext cx="26056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Variable</a:t>
            </a:r>
            <a:endParaRPr b="1" sz="3200">
              <a:solidFill>
                <a:schemeClr val="accent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68" name="Google Shape;268;p28"/>
          <p:cNvSpPr/>
          <p:nvPr/>
        </p:nvSpPr>
        <p:spPr>
          <a:xfrm>
            <a:off x="8653550" y="4172550"/>
            <a:ext cx="2862300" cy="23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Usually change from </a:t>
            </a:r>
            <a:endParaRPr sz="2400">
              <a:solidFill>
                <a:schemeClr val="accent2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month-to-month</a:t>
            </a:r>
            <a:endParaRPr sz="1200">
              <a:solidFill>
                <a:schemeClr val="accent2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Examples: </a:t>
            </a:r>
            <a:endParaRPr sz="24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Wages</a:t>
            </a:r>
            <a:endParaRPr sz="24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Utilities</a:t>
            </a:r>
            <a:endParaRPr sz="24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Supplies</a:t>
            </a:r>
            <a:endParaRPr sz="24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chemeClr val="accent2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 </a:t>
            </a:r>
            <a:endParaRPr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/>
          <p:nvPr/>
        </p:nvSpPr>
        <p:spPr>
          <a:xfrm flipH="1">
            <a:off x="-1" y="-2"/>
            <a:ext cx="12192000" cy="68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272450" y="81090"/>
            <a:ext cx="312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 EXPENSES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9"/>
          <p:cNvSpPr/>
          <p:nvPr/>
        </p:nvSpPr>
        <p:spPr>
          <a:xfrm flipH="1">
            <a:off x="-1" y="6705599"/>
            <a:ext cx="12192000" cy="152400"/>
          </a:xfrm>
          <a:prstGeom prst="rect">
            <a:avLst/>
          </a:prstGeom>
          <a:solidFill>
            <a:srgbClr val="0A212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0" y="822315"/>
            <a:ext cx="121920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rPr>
              <a:t>FRANCHISE EXPENSES EXAMPLE</a:t>
            </a:r>
            <a:endParaRPr sz="6000">
              <a:solidFill>
                <a:schemeClr val="accent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277" name="Google Shape;277;p29"/>
          <p:cNvCxnSpPr/>
          <p:nvPr/>
        </p:nvCxnSpPr>
        <p:spPr>
          <a:xfrm>
            <a:off x="7731070" y="4553048"/>
            <a:ext cx="0" cy="5055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278" name="Google Shape;278;p29"/>
          <p:cNvGraphicFramePr/>
          <p:nvPr/>
        </p:nvGraphicFramePr>
        <p:xfrm>
          <a:off x="616988" y="226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{ECA47D2D-C185-4730-8C68-B2725E5C7905}</a:tableStyleId>
              </a:tblPr>
              <a:tblGrid>
                <a:gridCol w="3652675"/>
                <a:gridCol w="3652675"/>
                <a:gridCol w="3652675"/>
              </a:tblGrid>
              <a:tr h="1045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Expense</a:t>
                      </a:r>
                      <a:endParaRPr sz="36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Category</a:t>
                      </a:r>
                      <a:endParaRPr sz="36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Classification</a:t>
                      </a:r>
                      <a:endParaRPr sz="36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69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Advertising</a:t>
                      </a:r>
                      <a:endParaRPr sz="28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Operating</a:t>
                      </a:r>
                      <a:endParaRPr sz="28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Variable</a:t>
                      </a:r>
                      <a:endParaRPr sz="28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/>
                </a:tc>
              </a:tr>
              <a:tr h="869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Travel to Meetings</a:t>
                      </a:r>
                      <a:endParaRPr sz="28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Personal </a:t>
                      </a:r>
                      <a:endParaRPr sz="28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Variable</a:t>
                      </a:r>
                      <a:endParaRPr sz="28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/>
                </a:tc>
              </a:tr>
              <a:tr h="869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Business Permits</a:t>
                      </a:r>
                      <a:endParaRPr sz="28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Startup</a:t>
                      </a:r>
                      <a:endParaRPr sz="28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Fixed</a:t>
                      </a:r>
                      <a:endParaRPr sz="2800">
                        <a:solidFill>
                          <a:schemeClr val="dk1"/>
                        </a:solidFill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0"/>
          <p:cNvPicPr preferRelativeResize="0"/>
          <p:nvPr/>
        </p:nvPicPr>
        <p:blipFill rotWithShape="1">
          <a:blip r:embed="rId3">
            <a:alphaModFix/>
          </a:blip>
          <a:srcRect b="7813" l="0" r="0" t="7813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/>
          <p:nvPr/>
        </p:nvSpPr>
        <p:spPr>
          <a:xfrm>
            <a:off x="315750" y="341200"/>
            <a:ext cx="8150700" cy="6309600"/>
          </a:xfrm>
          <a:prstGeom prst="rect">
            <a:avLst/>
          </a:prstGeom>
          <a:solidFill>
            <a:srgbClr val="0B0000">
              <a:alpha val="742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598340" y="802143"/>
            <a:ext cx="7585500" cy="5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Types of Expenses</a:t>
            </a:r>
            <a:endParaRPr sz="68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6800" u="sng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  <a:hlinkClick r:id="rId4"/>
              </a:rPr>
              <a:t>Activity</a:t>
            </a:r>
            <a:r>
              <a:rPr lang="en-US" sz="68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endParaRPr sz="68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**Use Your Notes for Help</a:t>
            </a:r>
            <a:endParaRPr sz="4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4769A"/>
      </a:accent1>
      <a:accent2>
        <a:srgbClr val="0A212F"/>
      </a:accent2>
      <a:accent3>
        <a:srgbClr val="DA4935"/>
      </a:accent3>
      <a:accent4>
        <a:srgbClr val="BCBDC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1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96480"/>
      </a:accent1>
      <a:accent2>
        <a:srgbClr val="6AB7C2"/>
      </a:accent2>
      <a:accent3>
        <a:srgbClr val="F1C96C"/>
      </a:accent3>
      <a:accent4>
        <a:srgbClr val="F4614E"/>
      </a:accent4>
      <a:accent5>
        <a:srgbClr val="3D3F44"/>
      </a:accent5>
      <a:accent6>
        <a:srgbClr val="104A57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