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306" r:id="rId2"/>
    <p:sldId id="307" r:id="rId3"/>
    <p:sldId id="30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25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265" r:id="rId39"/>
    <p:sldId id="281" r:id="rId40"/>
    <p:sldId id="266" r:id="rId41"/>
    <p:sldId id="282" r:id="rId42"/>
    <p:sldId id="267" r:id="rId43"/>
    <p:sldId id="283" r:id="rId44"/>
    <p:sldId id="268" r:id="rId45"/>
    <p:sldId id="284" r:id="rId46"/>
    <p:sldId id="269" r:id="rId47"/>
    <p:sldId id="285" r:id="rId48"/>
    <p:sldId id="270" r:id="rId49"/>
    <p:sldId id="286" r:id="rId50"/>
    <p:sldId id="271" r:id="rId51"/>
    <p:sldId id="287" r:id="rId52"/>
    <p:sldId id="272" r:id="rId53"/>
    <p:sldId id="288" r:id="rId54"/>
    <p:sldId id="326" r:id="rId55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36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E2B1E-F853-42C9-957B-07C2893ECF7B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575"/>
            <a:ext cx="548640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E8AF2D-D463-432C-87E3-8FA769E44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82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if</a:t>
            </a:r>
            <a:r>
              <a:rPr lang="en-US" baseline="0" dirty="0" smtClean="0"/>
              <a:t> you were told to choose a career from this list?  Would it be difficult?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8AF2D-D463-432C-87E3-8FA769E447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72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state’s career clusters make it easier to choose</a:t>
            </a:r>
            <a:r>
              <a:rPr lang="en-US" baseline="0" dirty="0" smtClean="0"/>
              <a:t> a career by narrowing it down to 16 career clusters.  All careers will fit into at least one of these clusters.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8AF2D-D463-432C-87E3-8FA769E447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01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8AF2D-D463-432C-87E3-8FA769E447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96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A95C-E4F4-45CC-AA8C-D6350709844C}" type="datetimeFigureOut">
              <a:rPr lang="en-US" smtClean="0"/>
              <a:pPr/>
              <a:t>5/14/2019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09CA-E928-476C-BD79-259CA99D4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A95C-E4F4-45CC-AA8C-D6350709844C}" type="datetimeFigureOut">
              <a:rPr lang="en-US" smtClean="0"/>
              <a:pPr/>
              <a:t>5/14/2019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09CA-E928-476C-BD79-259CA99D4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A95C-E4F4-45CC-AA8C-D6350709844C}" type="datetimeFigureOut">
              <a:rPr lang="en-US" smtClean="0"/>
              <a:pPr/>
              <a:t>5/14/2019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09CA-E928-476C-BD79-259CA99D4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A95C-E4F4-45CC-AA8C-D6350709844C}" type="datetimeFigureOut">
              <a:rPr lang="en-US" smtClean="0"/>
              <a:pPr/>
              <a:t>5/14/2019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09CA-E928-476C-BD79-259CA99D4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A95C-E4F4-45CC-AA8C-D6350709844C}" type="datetimeFigureOut">
              <a:rPr lang="en-US" smtClean="0"/>
              <a:pPr/>
              <a:t>5/14/2019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09CA-E928-476C-BD79-259CA99D4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A95C-E4F4-45CC-AA8C-D6350709844C}" type="datetimeFigureOut">
              <a:rPr lang="en-US" smtClean="0"/>
              <a:pPr/>
              <a:t>5/14/2019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09CA-E928-476C-BD79-259CA99D4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A95C-E4F4-45CC-AA8C-D6350709844C}" type="datetimeFigureOut">
              <a:rPr lang="en-US" smtClean="0"/>
              <a:pPr/>
              <a:t>5/14/2019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09CA-E928-476C-BD79-259CA99D4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A95C-E4F4-45CC-AA8C-D6350709844C}" type="datetimeFigureOut">
              <a:rPr lang="en-US" smtClean="0"/>
              <a:pPr/>
              <a:t>5/14/2019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09CA-E928-476C-BD79-259CA99D4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A95C-E4F4-45CC-AA8C-D6350709844C}" type="datetimeFigureOut">
              <a:rPr lang="en-US" smtClean="0"/>
              <a:pPr/>
              <a:t>5/14/2019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09CA-E928-476C-BD79-259CA99D4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A95C-E4F4-45CC-AA8C-D6350709844C}" type="datetimeFigureOut">
              <a:rPr lang="en-US" smtClean="0"/>
              <a:pPr/>
              <a:t>5/14/2019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09CA-E928-476C-BD79-259CA99D4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A95C-E4F4-45CC-AA8C-D6350709844C}" type="datetimeFigureOut">
              <a:rPr lang="en-US" smtClean="0"/>
              <a:pPr/>
              <a:t>5/14/2019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09CA-E928-476C-BD79-259CA99D4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8A95C-E4F4-45CC-AA8C-D6350709844C}" type="datetimeFigureOut">
              <a:rPr lang="en-US" smtClean="0"/>
              <a:pPr/>
              <a:t>5/14/2019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309CA-E928-476C-BD79-259CA99D4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hyperlink" Target="http://www.bls.gov/k12/reading05.htm" TargetMode="External"/><Relationship Id="rId21" Type="http://schemas.openxmlformats.org/officeDocument/2006/relationships/hyperlink" Target="http://www.bls.gov/k12/sports02.htm" TargetMode="External"/><Relationship Id="rId34" Type="http://schemas.openxmlformats.org/officeDocument/2006/relationships/hyperlink" Target="http://www.bls.gov/k12/nature04.htm" TargetMode="External"/><Relationship Id="rId42" Type="http://schemas.openxmlformats.org/officeDocument/2006/relationships/hyperlink" Target="http://www.bls.gov/k12/build04.htm" TargetMode="External"/><Relationship Id="rId47" Type="http://schemas.openxmlformats.org/officeDocument/2006/relationships/hyperlink" Target="http://www.bls.gov/k12/science01.htm" TargetMode="External"/><Relationship Id="rId50" Type="http://schemas.openxmlformats.org/officeDocument/2006/relationships/hyperlink" Target="http://www.bls.gov/k12/sports03.htm" TargetMode="External"/><Relationship Id="rId55" Type="http://schemas.openxmlformats.org/officeDocument/2006/relationships/hyperlink" Target="http://www.bls.gov/k12/law03.htm" TargetMode="External"/><Relationship Id="rId63" Type="http://schemas.openxmlformats.org/officeDocument/2006/relationships/hyperlink" Target="http://www.bls.gov/k12/social01.htm" TargetMode="External"/><Relationship Id="rId7" Type="http://schemas.openxmlformats.org/officeDocument/2006/relationships/hyperlink" Target="http://www.bls.gov/k12/law04.htm" TargetMode="External"/><Relationship Id="rId2" Type="http://schemas.openxmlformats.org/officeDocument/2006/relationships/notesSlide" Target="../notesSlides/notesSlide1.xml"/><Relationship Id="rId16" Type="http://schemas.openxmlformats.org/officeDocument/2006/relationships/hyperlink" Target="http://www.bls.gov/k12/music02.htm" TargetMode="External"/><Relationship Id="rId29" Type="http://schemas.openxmlformats.org/officeDocument/2006/relationships/hyperlink" Target="http://www.bls.gov/k12/math01.htm" TargetMode="External"/><Relationship Id="rId11" Type="http://schemas.openxmlformats.org/officeDocument/2006/relationships/hyperlink" Target="http://www.bls.gov/k12/money03.htm" TargetMode="External"/><Relationship Id="rId24" Type="http://schemas.openxmlformats.org/officeDocument/2006/relationships/hyperlink" Target="http://www.bls.gov/k12/sports04.htm" TargetMode="External"/><Relationship Id="rId32" Type="http://schemas.openxmlformats.org/officeDocument/2006/relationships/hyperlink" Target="http://www.bls.gov/k12/help01.htm" TargetMode="External"/><Relationship Id="rId37" Type="http://schemas.openxmlformats.org/officeDocument/2006/relationships/hyperlink" Target="http://www.bls.gov/k12/nature01.htm" TargetMode="External"/><Relationship Id="rId40" Type="http://schemas.openxmlformats.org/officeDocument/2006/relationships/hyperlink" Target="http://www.bls.gov/k12/math06.htm" TargetMode="External"/><Relationship Id="rId45" Type="http://schemas.openxmlformats.org/officeDocument/2006/relationships/hyperlink" Target="http://www.bls.gov/k12/money04.htm" TargetMode="External"/><Relationship Id="rId53" Type="http://schemas.openxmlformats.org/officeDocument/2006/relationships/hyperlink" Target="http://www.bls.gov/k12/computers02.htm" TargetMode="External"/><Relationship Id="rId58" Type="http://schemas.openxmlformats.org/officeDocument/2006/relationships/hyperlink" Target="http://www.bls.gov/k12/music05.htm" TargetMode="External"/><Relationship Id="rId66" Type="http://schemas.openxmlformats.org/officeDocument/2006/relationships/hyperlink" Target="http://www.bls.gov/k12/science05.htm" TargetMode="External"/><Relationship Id="rId5" Type="http://schemas.openxmlformats.org/officeDocument/2006/relationships/hyperlink" Target="http://www.bls.gov/k12/money02.htm" TargetMode="External"/><Relationship Id="rId61" Type="http://schemas.openxmlformats.org/officeDocument/2006/relationships/hyperlink" Target="http://www.bls.gov/k12/help06.htm" TargetMode="External"/><Relationship Id="rId19" Type="http://schemas.openxmlformats.org/officeDocument/2006/relationships/hyperlink" Target="http://www.bls.gov/k12/law01.htm" TargetMode="External"/><Relationship Id="rId14" Type="http://schemas.openxmlformats.org/officeDocument/2006/relationships/hyperlink" Target="http://www.bls.gov/k12/law05.htm" TargetMode="External"/><Relationship Id="rId22" Type="http://schemas.openxmlformats.org/officeDocument/2006/relationships/hyperlink" Target="http://www.bls.gov/k12/social04.htm" TargetMode="External"/><Relationship Id="rId27" Type="http://schemas.openxmlformats.org/officeDocument/2006/relationships/hyperlink" Target="http://www.bls.gov/k12/reading03.htm" TargetMode="External"/><Relationship Id="rId30" Type="http://schemas.openxmlformats.org/officeDocument/2006/relationships/hyperlink" Target="http://www.bls.gov/k12/math03.htm" TargetMode="External"/><Relationship Id="rId35" Type="http://schemas.openxmlformats.org/officeDocument/2006/relationships/hyperlink" Target="http://www.bls.gov/k12/computers05.htm" TargetMode="External"/><Relationship Id="rId43" Type="http://schemas.openxmlformats.org/officeDocument/2006/relationships/hyperlink" Target="http://www.bls.gov/k12/music03.htm" TargetMode="External"/><Relationship Id="rId48" Type="http://schemas.openxmlformats.org/officeDocument/2006/relationships/hyperlink" Target="http://www.bls.gov/k12/help02.htm" TargetMode="External"/><Relationship Id="rId56" Type="http://schemas.openxmlformats.org/officeDocument/2006/relationships/hyperlink" Target="http://www.bls.gov/k12/sports01.htm" TargetMode="External"/><Relationship Id="rId64" Type="http://schemas.openxmlformats.org/officeDocument/2006/relationships/hyperlink" Target="http://www.bls.gov/k12/math02.htm" TargetMode="External"/><Relationship Id="rId8" Type="http://schemas.openxmlformats.org/officeDocument/2006/relationships/hyperlink" Target="http://www.bls.gov/k12/nature02.htm" TargetMode="External"/><Relationship Id="rId51" Type="http://schemas.openxmlformats.org/officeDocument/2006/relationships/hyperlink" Target="http://www.bls.gov/k12/computers03.htm" TargetMode="External"/><Relationship Id="rId3" Type="http://schemas.openxmlformats.org/officeDocument/2006/relationships/hyperlink" Target="http://www.bls.gov/k12/social02.htm" TargetMode="External"/><Relationship Id="rId12" Type="http://schemas.openxmlformats.org/officeDocument/2006/relationships/hyperlink" Target="http://www.bls.gov/k12/music06.htm" TargetMode="External"/><Relationship Id="rId17" Type="http://schemas.openxmlformats.org/officeDocument/2006/relationships/hyperlink" Target="http://www.bls.gov/k12/math04.htm" TargetMode="External"/><Relationship Id="rId25" Type="http://schemas.openxmlformats.org/officeDocument/2006/relationships/hyperlink" Target="http://www.bls.gov/k12/sports05.htm" TargetMode="External"/><Relationship Id="rId33" Type="http://schemas.openxmlformats.org/officeDocument/2006/relationships/hyperlink" Target="http://www.bls.gov/k12/social05.htm" TargetMode="External"/><Relationship Id="rId38" Type="http://schemas.openxmlformats.org/officeDocument/2006/relationships/hyperlink" Target="http://www.bls.gov/k12/money01.htm" TargetMode="External"/><Relationship Id="rId46" Type="http://schemas.openxmlformats.org/officeDocument/2006/relationships/hyperlink" Target="http://www.bls.gov/k12/build01.htm" TargetMode="External"/><Relationship Id="rId59" Type="http://schemas.openxmlformats.org/officeDocument/2006/relationships/hyperlink" Target="http://www.bls.gov/k12/reading02.htm" TargetMode="External"/><Relationship Id="rId67" Type="http://schemas.openxmlformats.org/officeDocument/2006/relationships/hyperlink" Target="http://www.bls.gov/k12/science04.htm" TargetMode="External"/><Relationship Id="rId20" Type="http://schemas.openxmlformats.org/officeDocument/2006/relationships/hyperlink" Target="http://www.bls.gov/k12/social03.htm" TargetMode="External"/><Relationship Id="rId41" Type="http://schemas.openxmlformats.org/officeDocument/2006/relationships/hyperlink" Target="http://www.bls.gov/k12/nature05.htm" TargetMode="External"/><Relationship Id="rId54" Type="http://schemas.openxmlformats.org/officeDocument/2006/relationships/hyperlink" Target="http://www.bls.gov/k12/math05.htm" TargetMode="External"/><Relationship Id="rId62" Type="http://schemas.openxmlformats.org/officeDocument/2006/relationships/hyperlink" Target="http://www.bls.gov/k12/build03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ls.gov/k12/help03.htm" TargetMode="External"/><Relationship Id="rId15" Type="http://schemas.openxmlformats.org/officeDocument/2006/relationships/hyperlink" Target="http://www.bls.gov/k12/science02.htm" TargetMode="External"/><Relationship Id="rId23" Type="http://schemas.openxmlformats.org/officeDocument/2006/relationships/hyperlink" Target="http://www.bls.gov/k12/money05.htm" TargetMode="External"/><Relationship Id="rId28" Type="http://schemas.openxmlformats.org/officeDocument/2006/relationships/hyperlink" Target="http://www.bls.gov/k12/help05.htm" TargetMode="External"/><Relationship Id="rId36" Type="http://schemas.openxmlformats.org/officeDocument/2006/relationships/hyperlink" Target="http://www.bls.gov/k12/reading01.htm" TargetMode="External"/><Relationship Id="rId49" Type="http://schemas.openxmlformats.org/officeDocument/2006/relationships/hyperlink" Target="http://www.bls.gov/k12/build05.htm" TargetMode="External"/><Relationship Id="rId57" Type="http://schemas.openxmlformats.org/officeDocument/2006/relationships/hyperlink" Target="http://www.bls.gov/k12/computers01.htm" TargetMode="External"/><Relationship Id="rId10" Type="http://schemas.openxmlformats.org/officeDocument/2006/relationships/hyperlink" Target="http://www.bls.gov/k12/reading04.htm" TargetMode="External"/><Relationship Id="rId31" Type="http://schemas.openxmlformats.org/officeDocument/2006/relationships/hyperlink" Target="http://www.bls.gov/k12/computers06.htm" TargetMode="External"/><Relationship Id="rId44" Type="http://schemas.openxmlformats.org/officeDocument/2006/relationships/hyperlink" Target="http://www.bls.gov/k12/build02.htm" TargetMode="External"/><Relationship Id="rId52" Type="http://schemas.openxmlformats.org/officeDocument/2006/relationships/hyperlink" Target="http://www.bls.gov/k12/computers04.htm" TargetMode="External"/><Relationship Id="rId60" Type="http://schemas.openxmlformats.org/officeDocument/2006/relationships/hyperlink" Target="http://www.bls.gov/k12/music04.htm" TargetMode="External"/><Relationship Id="rId65" Type="http://schemas.openxmlformats.org/officeDocument/2006/relationships/hyperlink" Target="http://www.bls.gov/k12/build06.htm" TargetMode="External"/><Relationship Id="rId4" Type="http://schemas.openxmlformats.org/officeDocument/2006/relationships/hyperlink" Target="http://www.bls.gov/k12/nature03.htm" TargetMode="External"/><Relationship Id="rId9" Type="http://schemas.openxmlformats.org/officeDocument/2006/relationships/hyperlink" Target="http://www.bls.gov/k12/law02.htm" TargetMode="External"/><Relationship Id="rId13" Type="http://schemas.openxmlformats.org/officeDocument/2006/relationships/hyperlink" Target="http://www.bls.gov/k12/help04.htm" TargetMode="External"/><Relationship Id="rId18" Type="http://schemas.openxmlformats.org/officeDocument/2006/relationships/hyperlink" Target="http://www.bls.gov/k12/science03.htm" TargetMode="External"/><Relationship Id="rId39" Type="http://schemas.openxmlformats.org/officeDocument/2006/relationships/hyperlink" Target="http://www.bls.gov/k12/music01.ht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" Type="http://schemas.openxmlformats.org/officeDocument/2006/relationships/image" Target="../media/image3.jpe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3"/>
          <p:cNvSpPr>
            <a:spLocks noGrp="1"/>
          </p:cNvSpPr>
          <p:nvPr>
            <p:ph type="title"/>
          </p:nvPr>
        </p:nvSpPr>
        <p:spPr bwMode="auto">
          <a:xfrm>
            <a:off x="5791200" y="1676400"/>
            <a:ext cx="2743200" cy="19812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smtClean="0"/>
              <a:t>States’ Career Clusters</a:t>
            </a:r>
          </a:p>
        </p:txBody>
      </p:sp>
      <p:pic>
        <p:nvPicPr>
          <p:cNvPr id="8" name="Picture Placeholder 7" descr="j043936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8025" r="8025"/>
          <a:stretch>
            <a:fillRect/>
          </a:stretch>
        </p:blipFill>
        <p:spPr>
          <a:xfrm>
            <a:off x="609600" y="612775"/>
            <a:ext cx="5486400" cy="4114800"/>
          </a:xfrm>
        </p:spPr>
      </p:pic>
      <p:sp>
        <p:nvSpPr>
          <p:cNvPr id="819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>
              <a:spcBef>
                <a:spcPct val="0"/>
              </a:spcBef>
            </a:pPr>
            <a:r>
              <a:rPr lang="en-US" sz="2800" i="1" smtClean="0"/>
              <a:t>Preparing for school to work</a:t>
            </a:r>
          </a:p>
        </p:txBody>
      </p:sp>
      <p:pic>
        <p:nvPicPr>
          <p:cNvPr id="8197" name="Picture 8" descr="career cluster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1463" y="4191000"/>
            <a:ext cx="107473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2971800"/>
          </a:xfrm>
        </p:spPr>
        <p:txBody>
          <a:bodyPr>
            <a:normAutofit/>
          </a:bodyPr>
          <a:lstStyle/>
          <a:p>
            <a:r>
              <a:rPr lang="en-US" dirty="0" smtClean="0"/>
              <a:t>Helping your community</a:t>
            </a:r>
          </a:p>
          <a:p>
            <a:r>
              <a:rPr lang="en-US" dirty="0" smtClean="0"/>
              <a:t>Can work for the country, state, or local community</a:t>
            </a:r>
          </a:p>
          <a:p>
            <a:endParaRPr lang="en-US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"/>
            <a:ext cx="8305800" cy="329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2971800"/>
          </a:xfrm>
        </p:spPr>
        <p:txBody>
          <a:bodyPr>
            <a:normAutofit/>
          </a:bodyPr>
          <a:lstStyle/>
          <a:p>
            <a:r>
              <a:rPr lang="en-US" dirty="0" smtClean="0"/>
              <a:t>Medical jobs</a:t>
            </a:r>
          </a:p>
          <a:p>
            <a:r>
              <a:rPr lang="en-US" dirty="0" smtClean="0"/>
              <a:t>Help keep people healthy</a:t>
            </a:r>
          </a:p>
          <a:p>
            <a:endParaRPr lang="en-US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52400"/>
            <a:ext cx="7620000" cy="3221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Matching Game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Part 1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2971800"/>
          </a:xfrm>
        </p:spPr>
        <p:txBody>
          <a:bodyPr>
            <a:normAutofit/>
          </a:bodyPr>
          <a:lstStyle/>
          <a:p>
            <a:r>
              <a:rPr lang="en-US" dirty="0" smtClean="0"/>
              <a:t>Plants</a:t>
            </a:r>
          </a:p>
          <a:p>
            <a:r>
              <a:rPr lang="en-US" dirty="0" smtClean="0"/>
              <a:t>Animals</a:t>
            </a:r>
          </a:p>
          <a:p>
            <a:r>
              <a:rPr lang="en-US" dirty="0" smtClean="0"/>
              <a:t>Farming </a:t>
            </a:r>
          </a:p>
          <a:p>
            <a:r>
              <a:rPr lang="en-US" dirty="0" smtClean="0"/>
              <a:t>Food</a:t>
            </a:r>
          </a:p>
          <a:p>
            <a:r>
              <a:rPr lang="en-US" dirty="0" smtClean="0"/>
              <a:t>Outdoors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93511"/>
            <a:ext cx="8534400" cy="298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Farmer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Veterinarian</a:t>
            </a:r>
            <a:endParaRPr lang="en-US" dirty="0"/>
          </a:p>
        </p:txBody>
      </p:sp>
      <p:pic>
        <p:nvPicPr>
          <p:cNvPr id="17413" name="Picture 5" descr="http://agriculturalrev.weebly.com/uploads/1/4/1/4/14146769/1560183_ori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98306"/>
            <a:ext cx="4040188" cy="2704426"/>
          </a:xfrm>
          <a:prstGeom prst="rect">
            <a:avLst/>
          </a:prstGeom>
          <a:noFill/>
        </p:spPr>
      </p:pic>
      <p:pic>
        <p:nvPicPr>
          <p:cNvPr id="17415" name="Picture 7" descr="http://www.bls.gov/ooh/images/1544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3533" y="2819400"/>
            <a:ext cx="4055667" cy="27037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2971800"/>
          </a:xfrm>
        </p:spPr>
        <p:txBody>
          <a:bodyPr>
            <a:normAutofit/>
          </a:bodyPr>
          <a:lstStyle/>
          <a:p>
            <a:r>
              <a:rPr lang="en-US" dirty="0" smtClean="0"/>
              <a:t>Art</a:t>
            </a:r>
          </a:p>
          <a:p>
            <a:r>
              <a:rPr lang="en-US" dirty="0" smtClean="0"/>
              <a:t>Music</a:t>
            </a:r>
          </a:p>
          <a:p>
            <a:r>
              <a:rPr lang="en-US" dirty="0" smtClean="0"/>
              <a:t>Audio/Visual Technology</a:t>
            </a:r>
          </a:p>
          <a:p>
            <a:r>
              <a:rPr lang="en-US" dirty="0" smtClean="0"/>
              <a:t>Communicating</a:t>
            </a:r>
          </a:p>
          <a:p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"/>
            <a:ext cx="8382000" cy="321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Musician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Graphic Designer</a:t>
            </a:r>
            <a:endParaRPr lang="en-US" dirty="0"/>
          </a:p>
        </p:txBody>
      </p:sp>
      <p:pic>
        <p:nvPicPr>
          <p:cNvPr id="32770" name="Picture 2" descr="http://www.theartcareerproject.com/wp-content/uploads/2011/12/iStock_000015433574XSmal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13273"/>
            <a:ext cx="4040188" cy="2674491"/>
          </a:xfrm>
          <a:prstGeom prst="rect">
            <a:avLst/>
          </a:prstGeom>
          <a:noFill/>
        </p:spPr>
      </p:pic>
      <p:pic>
        <p:nvPicPr>
          <p:cNvPr id="32772" name="Picture 4" descr="http://www.globeuniversity.edu/blogs/wp-content/uploads/2012/08/Graphic-Designer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738298"/>
            <a:ext cx="4041775" cy="28244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2971800"/>
          </a:xfrm>
        </p:spPr>
        <p:txBody>
          <a:bodyPr>
            <a:normAutofit/>
          </a:bodyPr>
          <a:lstStyle/>
          <a:p>
            <a:r>
              <a:rPr lang="en-US" dirty="0" smtClean="0"/>
              <a:t>Business</a:t>
            </a:r>
          </a:p>
          <a:p>
            <a:r>
              <a:rPr lang="en-US" dirty="0" smtClean="0"/>
              <a:t>Leader/Boss of others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826" y="304800"/>
            <a:ext cx="8399174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Business person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Manager</a:t>
            </a:r>
            <a:endParaRPr lang="en-US" dirty="0"/>
          </a:p>
        </p:txBody>
      </p:sp>
      <p:pic>
        <p:nvPicPr>
          <p:cNvPr id="33794" name="Picture 2" descr="http://www.prospectpersonnel.co.uk/wp-content/uploads/2013/11/a1ce37ca63e38c0a1bbf08137e00a3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03789"/>
            <a:ext cx="4040188" cy="2693459"/>
          </a:xfrm>
          <a:prstGeom prst="rect">
            <a:avLst/>
          </a:prstGeom>
          <a:noFill/>
        </p:spPr>
      </p:pic>
      <p:pic>
        <p:nvPicPr>
          <p:cNvPr id="33796" name="Picture 4" descr="http://wallstreetenglish.edu.vn/files/images/image-site/seminar-slider-from-december-27/managers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805751"/>
            <a:ext cx="4041775" cy="2689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2971800"/>
          </a:xfrm>
        </p:spPr>
        <p:txBody>
          <a:bodyPr>
            <a:normAutofit/>
          </a:bodyPr>
          <a:lstStyle/>
          <a:p>
            <a:r>
              <a:rPr lang="en-US" dirty="0" smtClean="0"/>
              <a:t>Designing buildings or structures</a:t>
            </a:r>
          </a:p>
          <a:p>
            <a:r>
              <a:rPr lang="en-US" dirty="0" smtClean="0"/>
              <a:t>Making buildings</a:t>
            </a:r>
          </a:p>
          <a:p>
            <a:r>
              <a:rPr lang="en-US" dirty="0" smtClean="0"/>
              <a:t>Maintaining buildings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"/>
            <a:ext cx="8305800" cy="338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Choose a Career: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19600" y="914400"/>
            <a:ext cx="19812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dirty="0" smtClean="0">
              <a:hlinkClick r:id="rId3" action="ppaction://hlinkfile"/>
            </a:endParaRPr>
          </a:p>
          <a:p>
            <a:r>
              <a:rPr lang="en-US" sz="1000" dirty="0" smtClean="0">
                <a:hlinkClick r:id="rId4" action="ppaction://hlinkfile"/>
              </a:rPr>
              <a:t>Farmer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5" action="ppaction://hlinkfile"/>
              </a:rPr>
              <a:t>Financial analyst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6" action="ppaction://hlinkfile"/>
              </a:rPr>
              <a:t>Firefighter</a:t>
            </a:r>
            <a:endParaRPr lang="en-US" sz="1000" dirty="0" smtClean="0"/>
          </a:p>
          <a:p>
            <a:r>
              <a:rPr lang="en-US" sz="1000" dirty="0" smtClean="0">
                <a:hlinkClick r:id="rId3" action="ppaction://hlinkfile"/>
              </a:rPr>
              <a:t>Human resources assistant</a:t>
            </a:r>
            <a:endParaRPr lang="en-US" sz="1000" dirty="0" smtClean="0"/>
          </a:p>
          <a:p>
            <a:r>
              <a:rPr lang="en-US" sz="1000" dirty="0" smtClean="0">
                <a:hlinkClick r:id="rId7" action="ppaction://hlinkfile"/>
              </a:rPr>
              <a:t>Judge</a:t>
            </a:r>
            <a:endParaRPr lang="en-US" sz="1000" dirty="0" smtClean="0"/>
          </a:p>
          <a:p>
            <a:r>
              <a:rPr lang="en-US" sz="1000" dirty="0" smtClean="0">
                <a:hlinkClick r:id="rId8" action="ppaction://hlinkfile"/>
              </a:rPr>
              <a:t>Landscape architect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9" action="ppaction://hlinkfile"/>
              </a:rPr>
              <a:t>Lawyer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10" action="ppaction://hlinkfile"/>
              </a:rPr>
              <a:t>Librarian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11" action="ppaction://hlinkfile"/>
              </a:rPr>
              <a:t>Loan officer</a:t>
            </a:r>
            <a:endParaRPr lang="en-US" sz="1000" dirty="0" smtClean="0"/>
          </a:p>
          <a:p>
            <a:r>
              <a:rPr lang="en-US" sz="1000" dirty="0" smtClean="0">
                <a:hlinkClick r:id="rId12" action="ppaction://hlinkfile"/>
              </a:rPr>
              <a:t>Musician</a:t>
            </a:r>
            <a:endParaRPr lang="en-US" sz="1000" dirty="0" smtClean="0"/>
          </a:p>
          <a:p>
            <a:r>
              <a:rPr lang="en-US" sz="1000" dirty="0" smtClean="0">
                <a:hlinkClick r:id="rId13" action="ppaction://hlinkfile"/>
              </a:rPr>
              <a:t>Nurse</a:t>
            </a:r>
            <a:endParaRPr lang="en-US" sz="1000" dirty="0" smtClean="0"/>
          </a:p>
          <a:p>
            <a:r>
              <a:rPr lang="en-US" sz="1000" dirty="0" smtClean="0">
                <a:hlinkClick r:id="rId14" action="ppaction://hlinkfile"/>
              </a:rPr>
              <a:t>Paralegal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15" action="ppaction://hlinkfile"/>
              </a:rPr>
              <a:t>Pharmacist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16" action="ppaction://hlinkfile"/>
              </a:rPr>
              <a:t>Photographer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17" action="ppaction://hlinkfile"/>
              </a:rPr>
              <a:t>Physicist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18" action="ppaction://hlinkfile"/>
              </a:rPr>
              <a:t>Pilot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19" action="ppaction://hlinkfile"/>
              </a:rPr>
              <a:t>Police officer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20" action="ppaction://hlinkfile"/>
              </a:rPr>
              <a:t>Politician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21" action="ppaction://hlinkfile"/>
              </a:rPr>
              <a:t>Professional athlete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22" action="ppaction://hlinkfile"/>
              </a:rPr>
              <a:t>Psychologist</a:t>
            </a:r>
            <a:endParaRPr lang="en-US" sz="1000" dirty="0" smtClean="0"/>
          </a:p>
          <a:p>
            <a:r>
              <a:rPr lang="en-US" sz="1000" dirty="0" smtClean="0">
                <a:hlinkClick r:id="rId23" action="ppaction://hlinkfile"/>
              </a:rPr>
              <a:t>Real estate agent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24" action="ppaction://hlinkfile"/>
              </a:rPr>
              <a:t>Recreation and fitness worker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25" action="ppaction://hlinkfile"/>
              </a:rPr>
              <a:t>Recreational therapist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26" action="ppaction://hlinkfile"/>
              </a:rPr>
              <a:t>Reporter</a:t>
            </a:r>
            <a:endParaRPr lang="en-US" sz="1000" dirty="0" smtClean="0"/>
          </a:p>
          <a:p>
            <a:r>
              <a:rPr lang="en-US" sz="1000" dirty="0" smtClean="0">
                <a:hlinkClick r:id="rId27" action="ppaction://hlinkfile"/>
              </a:rPr>
              <a:t>Secretary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28" action="ppaction://hlinkfile"/>
              </a:rPr>
              <a:t>Social worker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29" action="ppaction://hlinkfile"/>
              </a:rPr>
              <a:t>Statistician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30" action="ppaction://hlinkfile"/>
              </a:rPr>
              <a:t>Surveyor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31" action="ppaction://hlinkfile"/>
              </a:rPr>
              <a:t>Systems analyst</a:t>
            </a:r>
            <a:endParaRPr lang="en-US" sz="1000" dirty="0" smtClean="0"/>
          </a:p>
          <a:p>
            <a:r>
              <a:rPr lang="en-US" sz="1000" dirty="0" smtClean="0">
                <a:hlinkClick r:id="rId32" action="ppaction://hlinkfile"/>
              </a:rPr>
              <a:t>Teacher</a:t>
            </a:r>
            <a:endParaRPr lang="en-US" sz="1000" dirty="0" smtClean="0"/>
          </a:p>
          <a:p>
            <a:r>
              <a:rPr lang="en-US" sz="1000" dirty="0" smtClean="0">
                <a:hlinkClick r:id="rId33" action="ppaction://hlinkfile"/>
              </a:rPr>
              <a:t>Urban planner</a:t>
            </a:r>
            <a:endParaRPr lang="en-US" sz="1000" dirty="0" smtClean="0"/>
          </a:p>
          <a:p>
            <a:r>
              <a:rPr lang="en-US" sz="1000" dirty="0" smtClean="0">
                <a:hlinkClick r:id="rId34" action="ppaction://hlinkfile"/>
              </a:rPr>
              <a:t>Veterinarian</a:t>
            </a:r>
            <a:endParaRPr lang="en-US" sz="1000" dirty="0" smtClean="0"/>
          </a:p>
          <a:p>
            <a:r>
              <a:rPr lang="en-US" sz="1000" dirty="0" smtClean="0">
                <a:hlinkClick r:id="rId35" action="ppaction://hlinkfile"/>
              </a:rPr>
              <a:t>Webmaster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36" action="ppaction://hlinkfile"/>
              </a:rPr>
              <a:t>Writer</a:t>
            </a:r>
            <a:endParaRPr lang="en-US" sz="1000" dirty="0" smtClean="0"/>
          </a:p>
          <a:p>
            <a:r>
              <a:rPr lang="en-US" sz="1000" dirty="0" smtClean="0">
                <a:hlinkClick r:id="rId37" action="ppaction://hlinkfile"/>
              </a:rPr>
              <a:t>Zookeeper</a:t>
            </a:r>
            <a:r>
              <a:rPr lang="en-US" sz="1000" dirty="0" smtClean="0"/>
              <a:t/>
            </a:r>
            <a:br>
              <a:rPr lang="en-US" sz="1000" dirty="0" smtClean="0"/>
            </a:br>
            <a:endParaRPr lang="en-US" sz="1000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6400" y="1071801"/>
            <a:ext cx="16002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00" dirty="0" smtClean="0">
                <a:hlinkClick r:id="rId38" action="ppaction://hlinkfile"/>
              </a:rPr>
              <a:t>Accountant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39" action="ppaction://hlinkfile"/>
              </a:rPr>
              <a:t>Actor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40" action="ppaction://hlinkfile"/>
              </a:rPr>
              <a:t>Actuary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41" action="ppaction://hlinkfile"/>
              </a:rPr>
              <a:t>Agricultural and food scientist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42" action="ppaction://hlinkfile"/>
              </a:rPr>
              <a:t>Architect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43" action="ppaction://hlinkfile"/>
              </a:rPr>
              <a:t>Artist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44" action="ppaction://hlinkfile"/>
              </a:rPr>
              <a:t>Automotive mechanic</a:t>
            </a:r>
            <a:endParaRPr lang="en-US" sz="1000" dirty="0" smtClean="0"/>
          </a:p>
          <a:p>
            <a:pPr>
              <a:buNone/>
            </a:pPr>
            <a:r>
              <a:rPr lang="en-US" sz="1000" dirty="0" smtClean="0">
                <a:hlinkClick r:id="rId45" action="ppaction://hlinkfile"/>
              </a:rPr>
              <a:t>Bookkeeping clerk</a:t>
            </a:r>
            <a:endParaRPr lang="en-US" sz="1000" dirty="0" smtClean="0"/>
          </a:p>
          <a:p>
            <a:pPr>
              <a:buNone/>
            </a:pPr>
            <a:r>
              <a:rPr lang="en-US" sz="1000" dirty="0" smtClean="0">
                <a:hlinkClick r:id="rId46" action="ppaction://hlinkfile"/>
              </a:rPr>
              <a:t>Carpenter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47" action="ppaction://hlinkfile"/>
              </a:rPr>
              <a:t>Chemist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48" action="ppaction://hlinkfile"/>
              </a:rPr>
              <a:t>Childcare worker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49" action="ppaction://hlinkfile"/>
              </a:rPr>
              <a:t>Civil engineer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50" action="ppaction://hlinkfile"/>
              </a:rPr>
              <a:t>Coach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51" action="ppaction://hlinkfile"/>
              </a:rPr>
              <a:t>Computer hardware engineer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52" action="ppaction://hlinkfile"/>
              </a:rPr>
              <a:t>Computer software engineer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53" action="ppaction://hlinkfile"/>
              </a:rPr>
              <a:t>Computer support specialist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54" action="ppaction://hlinkfile"/>
              </a:rPr>
              <a:t>Cost estimator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55" action="ppaction://hlinkfile"/>
              </a:rPr>
              <a:t>Court reporter</a:t>
            </a:r>
            <a:endParaRPr lang="en-US" sz="1000" dirty="0" smtClean="0"/>
          </a:p>
          <a:p>
            <a:pPr>
              <a:buNone/>
            </a:pPr>
            <a:r>
              <a:rPr lang="en-US" sz="1000" dirty="0" smtClean="0">
                <a:hlinkClick r:id="rId56" action="ppaction://hlinkfile"/>
              </a:rPr>
              <a:t>Dancer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57" action="ppaction://hlinkfile"/>
              </a:rPr>
              <a:t>Database administrator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58" action="ppaction://hlinkfile"/>
              </a:rPr>
              <a:t>Designer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59" action="ppaction://hlinkfile"/>
              </a:rPr>
              <a:t>Desktop publisher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60" action="ppaction://hlinkfile"/>
              </a:rPr>
              <a:t>Disc jockey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61" action="ppaction://hlinkfile"/>
              </a:rPr>
              <a:t>Doctor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62" action="ppaction://hlinkfile"/>
              </a:rPr>
              <a:t>Drafter</a:t>
            </a:r>
            <a:endParaRPr lang="en-US" sz="1000" dirty="0" smtClean="0"/>
          </a:p>
          <a:p>
            <a:pPr>
              <a:buNone/>
            </a:pPr>
            <a:r>
              <a:rPr lang="en-US" sz="1000" dirty="0" smtClean="0">
                <a:hlinkClick r:id="rId63" action="ppaction://hlinkfile"/>
              </a:rPr>
              <a:t>Economist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64" action="ppaction://hlinkfile"/>
              </a:rPr>
              <a:t>Electrical engineer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65" action="ppaction://hlinkfile"/>
              </a:rPr>
              <a:t>Electrician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66" action="ppaction://hlinkfile"/>
              </a:rPr>
              <a:t>Engineering technician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>
                <a:hlinkClick r:id="rId67" action="ppaction://hlinkfile"/>
              </a:rPr>
              <a:t>Environmental scientist</a:t>
            </a:r>
            <a:endParaRPr lang="en-US" sz="1000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Architect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Construction Worker</a:t>
            </a:r>
            <a:endParaRPr lang="en-US" dirty="0"/>
          </a:p>
        </p:txBody>
      </p:sp>
      <p:pic>
        <p:nvPicPr>
          <p:cNvPr id="34818" name="Picture 2" descr="http://www.drimmit.com/public/dreams/original-dream-become-an-architect-time-2012-12-14-18-05-52-userid-25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128" y="2667000"/>
            <a:ext cx="4014072" cy="2677386"/>
          </a:xfrm>
          <a:prstGeom prst="rect">
            <a:avLst/>
          </a:prstGeom>
          <a:noFill/>
        </p:spPr>
      </p:pic>
      <p:pic>
        <p:nvPicPr>
          <p:cNvPr id="34820" name="Picture 4" descr="http://launch.learnthat.com/files/2010/12/construction-worker-career1.pn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46602"/>
            <a:ext cx="4041775" cy="30078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0"/>
            <a:ext cx="8229600" cy="2667000"/>
          </a:xfrm>
        </p:spPr>
        <p:txBody>
          <a:bodyPr>
            <a:normAutofit/>
          </a:bodyPr>
          <a:lstStyle/>
          <a:p>
            <a:r>
              <a:rPr lang="en-US" dirty="0" smtClean="0"/>
              <a:t>Teaching children</a:t>
            </a:r>
          </a:p>
          <a:p>
            <a:r>
              <a:rPr lang="en-US" dirty="0" smtClean="0"/>
              <a:t>Teaching adults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"/>
            <a:ext cx="7315200" cy="35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Preschool Teacher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College Professor</a:t>
            </a:r>
            <a:endParaRPr lang="en-US" dirty="0"/>
          </a:p>
        </p:txBody>
      </p:sp>
      <p:pic>
        <p:nvPicPr>
          <p:cNvPr id="22530" name="Picture 2" descr="http://images.wisegeek.com/teacher-helping-four-student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59679"/>
            <a:ext cx="4040188" cy="2581680"/>
          </a:xfrm>
          <a:prstGeom prst="rect">
            <a:avLst/>
          </a:prstGeom>
          <a:noFill/>
        </p:spPr>
      </p:pic>
      <p:pic>
        <p:nvPicPr>
          <p:cNvPr id="22532" name="Picture 4" descr="http://images.wisegeek.com/adjunct-professor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804608"/>
            <a:ext cx="4041775" cy="26918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0"/>
            <a:ext cx="8229600" cy="1905000"/>
          </a:xfrm>
        </p:spPr>
        <p:txBody>
          <a:bodyPr>
            <a:normAutofit/>
          </a:bodyPr>
          <a:lstStyle/>
          <a:p>
            <a:r>
              <a:rPr lang="en-US" dirty="0" smtClean="0"/>
              <a:t>Helping people manage money</a:t>
            </a:r>
          </a:p>
          <a:p>
            <a:r>
              <a:rPr lang="en-US" dirty="0" smtClean="0"/>
              <a:t>Helping businesses manage money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52400"/>
            <a:ext cx="7543800" cy="411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Financial Planner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Stock Broker</a:t>
            </a:r>
            <a:endParaRPr lang="en-US" dirty="0"/>
          </a:p>
        </p:txBody>
      </p:sp>
      <p:pic>
        <p:nvPicPr>
          <p:cNvPr id="20482" name="Picture 2" descr="http://i2.cdn.turner.com/money/dam/assets/121024030110-36-best-jobs-certified-financial-planner-gallery-horizonta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405851"/>
            <a:ext cx="4096544" cy="3156749"/>
          </a:xfrm>
          <a:prstGeom prst="rect">
            <a:avLst/>
          </a:prstGeom>
          <a:noFill/>
        </p:spPr>
      </p:pic>
      <p:pic>
        <p:nvPicPr>
          <p:cNvPr id="20484" name="Picture 4" descr="http://media.zenfs.com/en-US/video/video.pd2upload.com/video.yahoofinance.com@d3e97974-3043-3be0-abf0-13aaa6d37489_FULL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806629"/>
            <a:ext cx="4041775" cy="26877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2971800"/>
          </a:xfrm>
        </p:spPr>
        <p:txBody>
          <a:bodyPr>
            <a:normAutofit/>
          </a:bodyPr>
          <a:lstStyle/>
          <a:p>
            <a:r>
              <a:rPr lang="en-US" dirty="0" smtClean="0"/>
              <a:t>Helping your community</a:t>
            </a:r>
          </a:p>
          <a:p>
            <a:r>
              <a:rPr lang="en-US" dirty="0" smtClean="0"/>
              <a:t>Can work for the country, state, or local community</a:t>
            </a:r>
          </a:p>
          <a:p>
            <a:endParaRPr lang="en-US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"/>
            <a:ext cx="8305800" cy="329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Building Inspector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Special Forces</a:t>
            </a:r>
            <a:endParaRPr lang="en-US" dirty="0"/>
          </a:p>
        </p:txBody>
      </p:sp>
      <p:pic>
        <p:nvPicPr>
          <p:cNvPr id="18434" name="Picture 2" descr="http://www.redoaktx.org/images/pages/N309/building-inspector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8544" y="2245519"/>
            <a:ext cx="2857500" cy="3810000"/>
          </a:xfrm>
          <a:prstGeom prst="rect">
            <a:avLst/>
          </a:prstGeom>
          <a:noFill/>
        </p:spPr>
      </p:pic>
      <p:pic>
        <p:nvPicPr>
          <p:cNvPr id="18436" name="Picture 4" descr="http://offload.goarmy.com/careers-and-jobs/browse-career-and-job-categories/combat/special-forces-officer/jcr:content/contentpar/header.pn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3151392"/>
            <a:ext cx="4041775" cy="19982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2971800"/>
          </a:xfrm>
        </p:spPr>
        <p:txBody>
          <a:bodyPr>
            <a:normAutofit/>
          </a:bodyPr>
          <a:lstStyle/>
          <a:p>
            <a:r>
              <a:rPr lang="en-US" dirty="0" smtClean="0"/>
              <a:t>Medical jobs</a:t>
            </a:r>
          </a:p>
          <a:p>
            <a:r>
              <a:rPr lang="en-US" dirty="0" smtClean="0"/>
              <a:t>Help keep people healthy</a:t>
            </a:r>
          </a:p>
          <a:p>
            <a:endParaRPr lang="en-US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52400"/>
            <a:ext cx="7620000" cy="3221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Nurse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Surgeon</a:t>
            </a:r>
            <a:endParaRPr lang="en-US" dirty="0"/>
          </a:p>
        </p:txBody>
      </p:sp>
      <p:pic>
        <p:nvPicPr>
          <p:cNvPr id="16386" name="Picture 2" descr="http://idx-images.cisdata.net/acnt/images/800/AR302800/file_manager/nursepic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19093"/>
            <a:ext cx="4040188" cy="2662851"/>
          </a:xfrm>
          <a:prstGeom prst="rect">
            <a:avLst/>
          </a:prstGeom>
          <a:noFill/>
        </p:spPr>
      </p:pic>
      <p:pic>
        <p:nvPicPr>
          <p:cNvPr id="16388" name="Picture 4" descr="http://images.wisegeek.com/blue-scrubbed-surgeon-with-three-others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798545"/>
            <a:ext cx="4041775" cy="27039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57600"/>
            <a:ext cx="8229600" cy="2971800"/>
          </a:xfrm>
        </p:spPr>
        <p:txBody>
          <a:bodyPr>
            <a:normAutofit/>
          </a:bodyPr>
          <a:lstStyle/>
          <a:p>
            <a:r>
              <a:rPr lang="en-US" dirty="0" smtClean="0"/>
              <a:t>Travel (air, water, land)</a:t>
            </a:r>
          </a:p>
          <a:p>
            <a:r>
              <a:rPr lang="en-US" dirty="0" smtClean="0"/>
              <a:t>Hotels</a:t>
            </a:r>
          </a:p>
          <a:p>
            <a:r>
              <a:rPr lang="en-US" dirty="0" smtClean="0"/>
              <a:t>Restaurants</a:t>
            </a:r>
          </a:p>
          <a:p>
            <a:r>
              <a:rPr lang="en-US" dirty="0" smtClean="0"/>
              <a:t>Theme parks</a:t>
            </a:r>
          </a:p>
          <a:p>
            <a:endParaRPr lang="en-US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52400"/>
            <a:ext cx="6934200" cy="3412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Trans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rcRect r="50000"/>
          <a:stretch>
            <a:fillRect/>
          </a:stretch>
        </p:blipFill>
        <p:spPr>
          <a:xfrm>
            <a:off x="7162800" y="5181600"/>
            <a:ext cx="1435608" cy="11345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" name="Picture 19" descr="Science.jpg"/>
          <p:cNvPicPr>
            <a:picLocks noChangeAspect="1"/>
          </p:cNvPicPr>
          <p:nvPr/>
        </p:nvPicPr>
        <p:blipFill>
          <a:blip r:embed="rId4" cstate="print">
            <a:lum bright="30000"/>
          </a:blip>
          <a:srcRect r="68519"/>
          <a:stretch>
            <a:fillRect/>
          </a:stretch>
        </p:blipFill>
        <p:spPr>
          <a:xfrm>
            <a:off x="5334000" y="5242560"/>
            <a:ext cx="1280160" cy="106070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" name="Picture 18" descr="Market.jpg"/>
          <p:cNvPicPr>
            <a:picLocks noChangeAspect="1"/>
          </p:cNvPicPr>
          <p:nvPr/>
        </p:nvPicPr>
        <p:blipFill>
          <a:blip r:embed="rId5" cstate="print">
            <a:lum bright="10000"/>
          </a:blip>
          <a:srcRect r="33480"/>
          <a:stretch>
            <a:fillRect/>
          </a:stretch>
        </p:blipFill>
        <p:spPr>
          <a:xfrm>
            <a:off x="3505200" y="5191067"/>
            <a:ext cx="1231392" cy="113353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8" name="Picture 17" descr="Manufac.jpg"/>
          <p:cNvPicPr>
            <a:picLocks noChangeAspect="1"/>
          </p:cNvPicPr>
          <p:nvPr/>
        </p:nvPicPr>
        <p:blipFill>
          <a:blip r:embed="rId6" cstate="print">
            <a:lum bright="20000"/>
          </a:blip>
          <a:srcRect r="50000"/>
          <a:stretch>
            <a:fillRect/>
          </a:stretch>
        </p:blipFill>
        <p:spPr>
          <a:xfrm>
            <a:off x="1524000" y="5170802"/>
            <a:ext cx="1371600" cy="113196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7" name="Picture 16" descr="Law.jpg"/>
          <p:cNvPicPr>
            <a:picLocks noChangeAspect="1"/>
          </p:cNvPicPr>
          <p:nvPr/>
        </p:nvPicPr>
        <p:blipFill>
          <a:blip r:embed="rId7" cstate="print">
            <a:lum bright="10000"/>
          </a:blip>
          <a:srcRect r="54003"/>
          <a:stretch>
            <a:fillRect/>
          </a:stretch>
        </p:blipFill>
        <p:spPr>
          <a:xfrm>
            <a:off x="7315200" y="3874727"/>
            <a:ext cx="1219200" cy="115447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Picture 15" descr="Info.jpg"/>
          <p:cNvPicPr>
            <a:picLocks noChangeAspect="1"/>
          </p:cNvPicPr>
          <p:nvPr/>
        </p:nvPicPr>
        <p:blipFill>
          <a:blip r:embed="rId8" cstate="print">
            <a:lum bright="20000"/>
          </a:blip>
          <a:srcRect r="50000"/>
          <a:stretch>
            <a:fillRect/>
          </a:stretch>
        </p:blipFill>
        <p:spPr>
          <a:xfrm>
            <a:off x="5416481" y="3886200"/>
            <a:ext cx="1212919" cy="11205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Picture 14" descr="HumServ.jpg"/>
          <p:cNvPicPr>
            <a:picLocks noChangeAspect="1"/>
          </p:cNvPicPr>
          <p:nvPr/>
        </p:nvPicPr>
        <p:blipFill>
          <a:blip r:embed="rId9" cstate="print">
            <a:lum bright="20000"/>
          </a:blip>
          <a:srcRect r="50000"/>
          <a:stretch>
            <a:fillRect/>
          </a:stretch>
        </p:blipFill>
        <p:spPr>
          <a:xfrm>
            <a:off x="3429000" y="3895444"/>
            <a:ext cx="1327404" cy="109413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Picture 13" descr="Hosp.jpg"/>
          <p:cNvPicPr>
            <a:picLocks noChangeAspect="1"/>
          </p:cNvPicPr>
          <p:nvPr/>
        </p:nvPicPr>
        <p:blipFill>
          <a:blip r:embed="rId10" cstate="print">
            <a:lum bright="20000"/>
          </a:blip>
          <a:srcRect r="43056"/>
          <a:stretch>
            <a:fillRect/>
          </a:stretch>
        </p:blipFill>
        <p:spPr>
          <a:xfrm>
            <a:off x="1447800" y="3810000"/>
            <a:ext cx="1421655" cy="122886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Picture 12" descr="Health.jpg"/>
          <p:cNvPicPr>
            <a:picLocks noChangeAspect="1"/>
          </p:cNvPicPr>
          <p:nvPr/>
        </p:nvPicPr>
        <p:blipFill>
          <a:blip r:embed="rId11" cstate="print">
            <a:lum bright="30000"/>
          </a:blip>
          <a:srcRect r="47881"/>
          <a:stretch>
            <a:fillRect/>
          </a:stretch>
        </p:blipFill>
        <p:spPr>
          <a:xfrm>
            <a:off x="7162800" y="2514600"/>
            <a:ext cx="1417320" cy="114998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Picture 11" descr="Govern.jpg"/>
          <p:cNvPicPr>
            <a:picLocks noChangeAspect="1"/>
          </p:cNvPicPr>
          <p:nvPr/>
        </p:nvPicPr>
        <p:blipFill>
          <a:blip r:embed="rId12" cstate="print">
            <a:lum bright="30000"/>
          </a:blip>
          <a:srcRect r="56944"/>
          <a:stretch>
            <a:fillRect/>
          </a:stretch>
        </p:blipFill>
        <p:spPr>
          <a:xfrm>
            <a:off x="5334000" y="2590800"/>
            <a:ext cx="1238916" cy="1143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Picture 10" descr="Fin.jpg"/>
          <p:cNvPicPr>
            <a:picLocks noChangeAspect="1"/>
          </p:cNvPicPr>
          <p:nvPr/>
        </p:nvPicPr>
        <p:blipFill>
          <a:blip r:embed="rId13" cstate="print">
            <a:lum bright="20000"/>
          </a:blip>
          <a:srcRect r="36111"/>
          <a:stretch>
            <a:fillRect/>
          </a:stretch>
        </p:blipFill>
        <p:spPr>
          <a:xfrm>
            <a:off x="3429000" y="2514600"/>
            <a:ext cx="1371600" cy="11724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Picture 9" descr="Ed.jpg"/>
          <p:cNvPicPr>
            <a:picLocks noChangeAspect="1"/>
          </p:cNvPicPr>
          <p:nvPr/>
        </p:nvPicPr>
        <p:blipFill>
          <a:blip r:embed="rId14" cstate="print">
            <a:lum bright="30000"/>
          </a:blip>
          <a:srcRect r="35222"/>
          <a:stretch>
            <a:fillRect/>
          </a:stretch>
        </p:blipFill>
        <p:spPr>
          <a:xfrm>
            <a:off x="1425457" y="2514600"/>
            <a:ext cx="1546343" cy="1143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8" descr="Busi.jpg"/>
          <p:cNvPicPr>
            <a:picLocks noChangeAspect="1"/>
          </p:cNvPicPr>
          <p:nvPr/>
        </p:nvPicPr>
        <p:blipFill>
          <a:blip r:embed="rId15" cstate="print">
            <a:lum bright="20000"/>
          </a:blip>
          <a:srcRect r="61905"/>
          <a:stretch>
            <a:fillRect/>
          </a:stretch>
        </p:blipFill>
        <p:spPr>
          <a:xfrm>
            <a:off x="7239000" y="1219200"/>
            <a:ext cx="1297021" cy="1143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7" descr="AV.jpg"/>
          <p:cNvPicPr>
            <a:picLocks noChangeAspect="1"/>
          </p:cNvPicPr>
          <p:nvPr/>
        </p:nvPicPr>
        <p:blipFill>
          <a:blip r:embed="rId16" cstate="print">
            <a:lum bright="20000"/>
          </a:blip>
          <a:srcRect r="55183"/>
          <a:stretch>
            <a:fillRect/>
          </a:stretch>
        </p:blipFill>
        <p:spPr>
          <a:xfrm>
            <a:off x="5338572" y="1203960"/>
            <a:ext cx="1367028" cy="116993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 descr="Constr.jpg"/>
          <p:cNvPicPr>
            <a:picLocks noChangeAspect="1"/>
          </p:cNvPicPr>
          <p:nvPr/>
        </p:nvPicPr>
        <p:blipFill>
          <a:blip r:embed="rId17" cstate="print">
            <a:lum bright="20000"/>
          </a:blip>
          <a:srcRect r="48003"/>
          <a:stretch>
            <a:fillRect/>
          </a:stretch>
        </p:blipFill>
        <p:spPr>
          <a:xfrm>
            <a:off x="3341594" y="1219200"/>
            <a:ext cx="1459006" cy="1143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 descr="Ag.jpg"/>
          <p:cNvPicPr>
            <a:picLocks noChangeAspect="1"/>
          </p:cNvPicPr>
          <p:nvPr/>
        </p:nvPicPr>
        <p:blipFill>
          <a:blip r:embed="rId18" cstate="print">
            <a:lum bright="20000"/>
          </a:blip>
          <a:srcRect r="55556"/>
          <a:stretch>
            <a:fillRect/>
          </a:stretch>
        </p:blipFill>
        <p:spPr>
          <a:xfrm>
            <a:off x="1371600" y="1143000"/>
            <a:ext cx="1647567" cy="12954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1925" y="225425"/>
            <a:ext cx="7407275" cy="7651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The 16 Career Clusters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219200" y="1143000"/>
          <a:ext cx="7620000" cy="5257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144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Agriculture, Food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dirty="0" smtClean="0"/>
                        <a:t>&amp; Natural</a:t>
                      </a:r>
                      <a:r>
                        <a:rPr lang="en-US" b="1" baseline="0" dirty="0" smtClean="0"/>
                        <a:t> Resources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Architecture</a:t>
                      </a:r>
                      <a:r>
                        <a:rPr lang="en-US" b="1" baseline="0" dirty="0" smtClean="0"/>
                        <a:t> &amp; Construction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Arts,</a:t>
                      </a:r>
                      <a:r>
                        <a:rPr lang="en-US" b="1" baseline="0" dirty="0" smtClean="0"/>
                        <a:t>  Audio/Visual Technology &amp; </a:t>
                      </a:r>
                      <a:r>
                        <a:rPr lang="en-US" sz="1600" b="1" baseline="0" dirty="0" smtClean="0"/>
                        <a:t>Communications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Business, Management</a:t>
                      </a:r>
                      <a:r>
                        <a:rPr lang="en-US" b="1" baseline="0" dirty="0" smtClean="0"/>
                        <a:t> &amp; Administration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44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Education &amp; Training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Finance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Government</a:t>
                      </a:r>
                      <a:r>
                        <a:rPr lang="en-US" b="1" baseline="0" dirty="0" smtClean="0"/>
                        <a:t> &amp; Public Administration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Health Science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44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Hospitality &amp; Tourism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Human Services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Information Technology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Law,</a:t>
                      </a:r>
                      <a:r>
                        <a:rPr lang="en-US" b="1" baseline="0" dirty="0" smtClean="0"/>
                        <a:t> Public Safety &amp; Security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44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Manufacturing,</a:t>
                      </a:r>
                      <a:r>
                        <a:rPr lang="en-US" b="1" baseline="0" dirty="0" smtClean="0"/>
                        <a:t> Installation &amp; Repair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Marketing,</a:t>
                      </a:r>
                      <a:r>
                        <a:rPr lang="en-US" b="1" baseline="0" dirty="0" smtClean="0"/>
                        <a:t> Sales &amp; Service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Science, Technology, Engineering &amp;</a:t>
                      </a:r>
                      <a:r>
                        <a:rPr lang="en-US" b="1" baseline="0" dirty="0" smtClean="0"/>
                        <a:t> Mathematics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Transportation, Distribution</a:t>
                      </a:r>
                      <a:r>
                        <a:rPr lang="en-US" b="1" baseline="0" dirty="0" smtClean="0"/>
                        <a:t> &amp; Logistics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2971800"/>
          </a:xfrm>
        </p:spPr>
        <p:txBody>
          <a:bodyPr>
            <a:normAutofit/>
          </a:bodyPr>
          <a:lstStyle/>
          <a:p>
            <a:r>
              <a:rPr lang="en-US" dirty="0" smtClean="0"/>
              <a:t>Helping people</a:t>
            </a:r>
          </a:p>
          <a:p>
            <a:endParaRPr lang="en-US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52400"/>
            <a:ext cx="7086600" cy="2920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86200"/>
            <a:ext cx="8229600" cy="2590800"/>
          </a:xfrm>
        </p:spPr>
        <p:txBody>
          <a:bodyPr>
            <a:normAutofit/>
          </a:bodyPr>
          <a:lstStyle/>
          <a:p>
            <a:r>
              <a:rPr lang="en-US" dirty="0" smtClean="0"/>
              <a:t>Working with computers</a:t>
            </a:r>
          </a:p>
          <a:p>
            <a:endParaRPr lang="en-US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"/>
            <a:ext cx="7391400" cy="3415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2971800"/>
          </a:xfrm>
        </p:spPr>
        <p:txBody>
          <a:bodyPr>
            <a:normAutofit/>
          </a:bodyPr>
          <a:lstStyle/>
          <a:p>
            <a:r>
              <a:rPr lang="en-US" dirty="0" smtClean="0"/>
              <a:t>Keeping people safe</a:t>
            </a:r>
          </a:p>
          <a:p>
            <a:r>
              <a:rPr lang="en-US" dirty="0" smtClean="0"/>
              <a:t>Making sure people follow laws</a:t>
            </a:r>
          </a:p>
          <a:p>
            <a:endParaRPr lang="en-US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6143" y="228600"/>
            <a:ext cx="700105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2971800"/>
          </a:xfrm>
        </p:spPr>
        <p:txBody>
          <a:bodyPr>
            <a:normAutofit/>
          </a:bodyPr>
          <a:lstStyle/>
          <a:p>
            <a:r>
              <a:rPr lang="en-US" dirty="0" smtClean="0"/>
              <a:t>Make products for customers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399"/>
            <a:ext cx="7467600" cy="3080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2971800"/>
          </a:xfrm>
        </p:spPr>
        <p:txBody>
          <a:bodyPr>
            <a:normAutofit/>
          </a:bodyPr>
          <a:lstStyle/>
          <a:p>
            <a:r>
              <a:rPr lang="en-US" dirty="0" smtClean="0"/>
              <a:t>Help advertise products to sell</a:t>
            </a:r>
          </a:p>
          <a:p>
            <a:r>
              <a:rPr lang="en-US" dirty="0" smtClean="0"/>
              <a:t>Tell people about products or services they can buy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1634" y="228600"/>
            <a:ext cx="5098766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2971800"/>
          </a:xfrm>
        </p:spPr>
        <p:txBody>
          <a:bodyPr>
            <a:normAutofit/>
          </a:bodyPr>
          <a:lstStyle/>
          <a:p>
            <a:r>
              <a:rPr lang="en-US" dirty="0" smtClean="0"/>
              <a:t>Science</a:t>
            </a:r>
          </a:p>
          <a:p>
            <a:r>
              <a:rPr lang="en-US" dirty="0" smtClean="0"/>
              <a:t>Technology</a:t>
            </a:r>
          </a:p>
          <a:p>
            <a:r>
              <a:rPr lang="en-US" dirty="0" smtClean="0"/>
              <a:t>Engineering (designing things)</a:t>
            </a:r>
          </a:p>
          <a:p>
            <a:r>
              <a:rPr lang="en-US" dirty="0" smtClean="0"/>
              <a:t>Math</a:t>
            </a:r>
          </a:p>
          <a:p>
            <a:endParaRPr lang="en-US" dirty="0" smtClean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57200"/>
            <a:ext cx="876018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2971800"/>
          </a:xfrm>
        </p:spPr>
        <p:txBody>
          <a:bodyPr>
            <a:normAutofit/>
          </a:bodyPr>
          <a:lstStyle/>
          <a:p>
            <a:r>
              <a:rPr lang="en-US" dirty="0" smtClean="0"/>
              <a:t>Moving things from one place to another</a:t>
            </a:r>
          </a:p>
          <a:p>
            <a:r>
              <a:rPr lang="en-US" dirty="0" smtClean="0"/>
              <a:t>Trains, planes, trucks, storage</a:t>
            </a:r>
          </a:p>
          <a:p>
            <a:r>
              <a:rPr lang="en-US" dirty="0" smtClean="0"/>
              <a:t>Like solving a puzzle</a:t>
            </a:r>
          </a:p>
          <a:p>
            <a:endParaRPr lang="en-US" dirty="0" smtClean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75004"/>
            <a:ext cx="7467600" cy="294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Matching Game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Part 2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57600"/>
            <a:ext cx="8229600" cy="2971800"/>
          </a:xfrm>
        </p:spPr>
        <p:txBody>
          <a:bodyPr>
            <a:normAutofit/>
          </a:bodyPr>
          <a:lstStyle/>
          <a:p>
            <a:r>
              <a:rPr lang="en-US" dirty="0" smtClean="0"/>
              <a:t>Travel (air, water, land)</a:t>
            </a:r>
          </a:p>
          <a:p>
            <a:r>
              <a:rPr lang="en-US" dirty="0" smtClean="0"/>
              <a:t>Hotels</a:t>
            </a:r>
          </a:p>
          <a:p>
            <a:r>
              <a:rPr lang="en-US" dirty="0" smtClean="0"/>
              <a:t>Restaurants</a:t>
            </a:r>
          </a:p>
          <a:p>
            <a:r>
              <a:rPr lang="en-US" dirty="0" smtClean="0"/>
              <a:t>Theme parks</a:t>
            </a:r>
          </a:p>
          <a:p>
            <a:endParaRPr lang="en-US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52400"/>
            <a:ext cx="6934200" cy="3412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Baker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Hotel Manager</a:t>
            </a:r>
            <a:endParaRPr lang="en-US" dirty="0"/>
          </a:p>
        </p:txBody>
      </p:sp>
      <p:pic>
        <p:nvPicPr>
          <p:cNvPr id="14338" name="Picture 2" descr="http://www.ciaprochef.com/fbi/images/podcasts/breadBaker/Bread-&amp;-Baker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380350"/>
            <a:ext cx="3144044" cy="3563250"/>
          </a:xfrm>
          <a:prstGeom prst="rect">
            <a:avLst/>
          </a:prstGeom>
          <a:noFill/>
        </p:spPr>
      </p:pic>
      <p:pic>
        <p:nvPicPr>
          <p:cNvPr id="14340" name="Picture 4" descr="http://educationcareerarticles.com/wp-content/uploads/2012/12/Hotel-Operations-Manager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802183"/>
            <a:ext cx="4041775" cy="2696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2971800"/>
          </a:xfrm>
        </p:spPr>
        <p:txBody>
          <a:bodyPr>
            <a:normAutofit/>
          </a:bodyPr>
          <a:lstStyle/>
          <a:p>
            <a:r>
              <a:rPr lang="en-US" dirty="0" smtClean="0"/>
              <a:t>Plants</a:t>
            </a:r>
          </a:p>
          <a:p>
            <a:r>
              <a:rPr lang="en-US" dirty="0" smtClean="0"/>
              <a:t>Animals</a:t>
            </a:r>
          </a:p>
          <a:p>
            <a:r>
              <a:rPr lang="en-US" dirty="0" smtClean="0"/>
              <a:t>Farming </a:t>
            </a:r>
          </a:p>
          <a:p>
            <a:r>
              <a:rPr lang="en-US" dirty="0" smtClean="0"/>
              <a:t>Food</a:t>
            </a:r>
          </a:p>
          <a:p>
            <a:r>
              <a:rPr lang="en-US" dirty="0" smtClean="0"/>
              <a:t>Outdoors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93511"/>
            <a:ext cx="8534400" cy="298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2971800"/>
          </a:xfrm>
        </p:spPr>
        <p:txBody>
          <a:bodyPr>
            <a:normAutofit/>
          </a:bodyPr>
          <a:lstStyle/>
          <a:p>
            <a:r>
              <a:rPr lang="en-US" dirty="0" smtClean="0"/>
              <a:t>Helping people</a:t>
            </a:r>
          </a:p>
          <a:p>
            <a:endParaRPr lang="en-US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52400"/>
            <a:ext cx="7086600" cy="2920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Counselor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Cosmetologist</a:t>
            </a:r>
            <a:endParaRPr lang="en-US" dirty="0"/>
          </a:p>
        </p:txBody>
      </p:sp>
      <p:pic>
        <p:nvPicPr>
          <p:cNvPr id="12292" name="Picture 4" descr="http://www.baltimorestudio.com/images/page%20images/cosmetology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5025" y="2804055"/>
            <a:ext cx="4041775" cy="2692928"/>
          </a:xfrm>
          <a:prstGeom prst="rect">
            <a:avLst/>
          </a:prstGeom>
          <a:noFill/>
        </p:spPr>
      </p:pic>
      <p:pic>
        <p:nvPicPr>
          <p:cNvPr id="12294" name="Picture 6" descr="http://www.workingworld.com/images/careers/Counselor_bigsq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537619"/>
            <a:ext cx="3253581" cy="32535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86200"/>
            <a:ext cx="8229600" cy="2590800"/>
          </a:xfrm>
        </p:spPr>
        <p:txBody>
          <a:bodyPr>
            <a:normAutofit/>
          </a:bodyPr>
          <a:lstStyle/>
          <a:p>
            <a:r>
              <a:rPr lang="en-US" dirty="0" smtClean="0"/>
              <a:t>Working with computers</a:t>
            </a:r>
          </a:p>
          <a:p>
            <a:endParaRPr lang="en-US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"/>
            <a:ext cx="7391400" cy="3415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Network Administrator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Video Game Designer</a:t>
            </a:r>
            <a:endParaRPr lang="en-US" dirty="0"/>
          </a:p>
        </p:txBody>
      </p:sp>
      <p:pic>
        <p:nvPicPr>
          <p:cNvPr id="10242" name="Picture 2" descr="http://www.northtown.net/ESW/Images/Network_Administrator_Modified-WEB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05713"/>
            <a:ext cx="4040188" cy="2689611"/>
          </a:xfrm>
          <a:prstGeom prst="rect">
            <a:avLst/>
          </a:prstGeom>
          <a:noFill/>
        </p:spPr>
      </p:pic>
      <p:pic>
        <p:nvPicPr>
          <p:cNvPr id="10244" name="Picture 4" descr="http://i.usatoday.net/communitymanager/_photos/game-hunters/2011/02/28/uscx-large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764767"/>
            <a:ext cx="4041775" cy="27715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2971800"/>
          </a:xfrm>
        </p:spPr>
        <p:txBody>
          <a:bodyPr>
            <a:normAutofit/>
          </a:bodyPr>
          <a:lstStyle/>
          <a:p>
            <a:r>
              <a:rPr lang="en-US" dirty="0" smtClean="0"/>
              <a:t>Keeping people safe</a:t>
            </a:r>
          </a:p>
          <a:p>
            <a:r>
              <a:rPr lang="en-US" dirty="0" smtClean="0"/>
              <a:t>Making sure people follow laws</a:t>
            </a:r>
          </a:p>
          <a:p>
            <a:endParaRPr lang="en-US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6143" y="228600"/>
            <a:ext cx="700105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Police Officer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Lawyer</a:t>
            </a:r>
            <a:endParaRPr lang="en-US" dirty="0"/>
          </a:p>
        </p:txBody>
      </p:sp>
      <p:pic>
        <p:nvPicPr>
          <p:cNvPr id="8194" name="Picture 2" descr="http://policelink.monster.com/nfs/policelink/attachment_images/0000/8265/police_officer_-_smaller_crop380w.jpg?131005757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408" y="2590800"/>
            <a:ext cx="3822192" cy="2514600"/>
          </a:xfrm>
          <a:prstGeom prst="rect">
            <a:avLst/>
          </a:prstGeom>
          <a:noFill/>
        </p:spPr>
      </p:pic>
      <p:pic>
        <p:nvPicPr>
          <p:cNvPr id="8196" name="Picture 4" descr="http://images.wisegeek.com/female-lawyer-with-books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804608"/>
            <a:ext cx="4041775" cy="26918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2971800"/>
          </a:xfrm>
        </p:spPr>
        <p:txBody>
          <a:bodyPr>
            <a:normAutofit/>
          </a:bodyPr>
          <a:lstStyle/>
          <a:p>
            <a:r>
              <a:rPr lang="en-US" dirty="0" smtClean="0"/>
              <a:t>Make products for customers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399"/>
            <a:ext cx="7467600" cy="3080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Welder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Process Engineer</a:t>
            </a:r>
            <a:endParaRPr lang="en-US" dirty="0"/>
          </a:p>
        </p:txBody>
      </p:sp>
      <p:pic>
        <p:nvPicPr>
          <p:cNvPr id="6146" name="Picture 2" descr="http://cdn.funcheap.com/wp-content/uploads/2011/07/Welder-0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5368" y="2174875"/>
            <a:ext cx="3143851" cy="3951288"/>
          </a:xfrm>
          <a:prstGeom prst="rect">
            <a:avLst/>
          </a:prstGeom>
          <a:noFill/>
        </p:spPr>
      </p:pic>
      <p:pic>
        <p:nvPicPr>
          <p:cNvPr id="6148" name="Picture 4" descr="http://www.realworldmagazine.com/wp-content/uploads/2012/10/Leanne-HartAA-59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3433" y="2667000"/>
            <a:ext cx="4121239" cy="274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2971800"/>
          </a:xfrm>
        </p:spPr>
        <p:txBody>
          <a:bodyPr>
            <a:normAutofit/>
          </a:bodyPr>
          <a:lstStyle/>
          <a:p>
            <a:r>
              <a:rPr lang="en-US" dirty="0" smtClean="0"/>
              <a:t>Help advertise products to sell</a:t>
            </a:r>
          </a:p>
          <a:p>
            <a:r>
              <a:rPr lang="en-US" dirty="0" smtClean="0"/>
              <a:t>Tell people about products or services they can buy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1634" y="228600"/>
            <a:ext cx="5098766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Advertising Manager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Real Estate Agent</a:t>
            </a:r>
            <a:endParaRPr lang="en-US" dirty="0"/>
          </a:p>
        </p:txBody>
      </p:sp>
      <p:pic>
        <p:nvPicPr>
          <p:cNvPr id="4098" name="Picture 2" descr="http://www.marketingprogramsonline.com/wp-content/uploads/2013/07/advertising-manager-300-300x2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" y="2397919"/>
            <a:ext cx="3914775" cy="2936081"/>
          </a:xfrm>
          <a:prstGeom prst="rect">
            <a:avLst/>
          </a:prstGeom>
          <a:noFill/>
        </p:spPr>
      </p:pic>
      <p:pic>
        <p:nvPicPr>
          <p:cNvPr id="4100" name="Picture 4" descr="http://www.adherecreative.com/Portals/105208/images/real-estate-web-design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805641"/>
            <a:ext cx="4041775" cy="26897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2971800"/>
          </a:xfrm>
        </p:spPr>
        <p:txBody>
          <a:bodyPr>
            <a:normAutofit/>
          </a:bodyPr>
          <a:lstStyle/>
          <a:p>
            <a:r>
              <a:rPr lang="en-US" dirty="0" smtClean="0"/>
              <a:t>Art</a:t>
            </a:r>
          </a:p>
          <a:p>
            <a:r>
              <a:rPr lang="en-US" dirty="0" smtClean="0"/>
              <a:t>Music</a:t>
            </a:r>
          </a:p>
          <a:p>
            <a:r>
              <a:rPr lang="en-US" dirty="0" smtClean="0"/>
              <a:t>Audio/Visual Technology</a:t>
            </a:r>
          </a:p>
          <a:p>
            <a:r>
              <a:rPr lang="en-US" dirty="0" smtClean="0"/>
              <a:t>Communicating</a:t>
            </a:r>
          </a:p>
          <a:p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"/>
            <a:ext cx="8382000" cy="321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2971800"/>
          </a:xfrm>
        </p:spPr>
        <p:txBody>
          <a:bodyPr>
            <a:normAutofit/>
          </a:bodyPr>
          <a:lstStyle/>
          <a:p>
            <a:r>
              <a:rPr lang="en-US" dirty="0" smtClean="0"/>
              <a:t>Science</a:t>
            </a:r>
          </a:p>
          <a:p>
            <a:r>
              <a:rPr lang="en-US" dirty="0" smtClean="0"/>
              <a:t>Technology</a:t>
            </a:r>
          </a:p>
          <a:p>
            <a:r>
              <a:rPr lang="en-US" dirty="0" smtClean="0"/>
              <a:t>Engineering (designing things)</a:t>
            </a:r>
          </a:p>
          <a:p>
            <a:r>
              <a:rPr lang="en-US" dirty="0" smtClean="0"/>
              <a:t>Math</a:t>
            </a:r>
          </a:p>
          <a:p>
            <a:endParaRPr lang="en-US" dirty="0" smtClean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57200"/>
            <a:ext cx="876018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Geneticist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Electronic Engineer</a:t>
            </a:r>
            <a:endParaRPr lang="en-US" dirty="0"/>
          </a:p>
        </p:txBody>
      </p:sp>
      <p:pic>
        <p:nvPicPr>
          <p:cNvPr id="2050" name="Picture 2" descr="http://e-portfolio-faithwhylton.weebly.com/uploads/2/6/8/2/26822205/8924688_ori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48655"/>
            <a:ext cx="4040188" cy="2803728"/>
          </a:xfrm>
          <a:prstGeom prst="rect">
            <a:avLst/>
          </a:prstGeom>
          <a:noFill/>
        </p:spPr>
      </p:pic>
      <p:pic>
        <p:nvPicPr>
          <p:cNvPr id="2052" name="Picture 4" descr="http://www.electronicengineer.org/wp-content/uploads/electronic-engineer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735897"/>
            <a:ext cx="4041775" cy="28292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2971800"/>
          </a:xfrm>
        </p:spPr>
        <p:txBody>
          <a:bodyPr>
            <a:normAutofit/>
          </a:bodyPr>
          <a:lstStyle/>
          <a:p>
            <a:r>
              <a:rPr lang="en-US" dirty="0" smtClean="0"/>
              <a:t>Moving things from one place to another</a:t>
            </a:r>
          </a:p>
          <a:p>
            <a:r>
              <a:rPr lang="en-US" dirty="0" smtClean="0"/>
              <a:t>Trains, planes, trucks, storage</a:t>
            </a:r>
          </a:p>
          <a:p>
            <a:r>
              <a:rPr lang="en-US" dirty="0" smtClean="0"/>
              <a:t>Like solving a puzzle</a:t>
            </a:r>
          </a:p>
          <a:p>
            <a:endParaRPr lang="en-US" dirty="0" smtClean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75004"/>
            <a:ext cx="7467600" cy="294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Heavy Truck Driver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Aircraft Mechanic</a:t>
            </a:r>
            <a:endParaRPr lang="en-US" dirty="0"/>
          </a:p>
        </p:txBody>
      </p:sp>
      <p:pic>
        <p:nvPicPr>
          <p:cNvPr id="45060" name="Picture 4" descr="http://i2.cdn.turner.com/money/galleries/2011/news/economy/1109/gallery.hard_to_fill_jobs/images/aircraft-mechanic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2526506"/>
            <a:ext cx="4038855" cy="3112294"/>
          </a:xfrm>
          <a:prstGeom prst="rect">
            <a:avLst/>
          </a:prstGeom>
          <a:noFill/>
        </p:spPr>
      </p:pic>
      <p:pic>
        <p:nvPicPr>
          <p:cNvPr id="45062" name="Picture 6" descr="http://xrscorp.com/wp-content/uploads/2011/10/woman-truck-driver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802565"/>
            <a:ext cx="4040188" cy="26959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Trans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rcRect r="50000"/>
          <a:stretch>
            <a:fillRect/>
          </a:stretch>
        </p:blipFill>
        <p:spPr>
          <a:xfrm>
            <a:off x="7162800" y="5181600"/>
            <a:ext cx="1435608" cy="11345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" name="Picture 19" descr="Science.jpg"/>
          <p:cNvPicPr>
            <a:picLocks noChangeAspect="1"/>
          </p:cNvPicPr>
          <p:nvPr/>
        </p:nvPicPr>
        <p:blipFill>
          <a:blip r:embed="rId3" cstate="print">
            <a:lum bright="30000"/>
          </a:blip>
          <a:srcRect r="68519"/>
          <a:stretch>
            <a:fillRect/>
          </a:stretch>
        </p:blipFill>
        <p:spPr>
          <a:xfrm>
            <a:off x="5334000" y="5242560"/>
            <a:ext cx="1280160" cy="106070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" name="Picture 18" descr="Market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rcRect r="33480"/>
          <a:stretch>
            <a:fillRect/>
          </a:stretch>
        </p:blipFill>
        <p:spPr>
          <a:xfrm>
            <a:off x="3505200" y="5191067"/>
            <a:ext cx="1231392" cy="113353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8" name="Picture 17" descr="Manufac.jpg"/>
          <p:cNvPicPr>
            <a:picLocks noChangeAspect="1"/>
          </p:cNvPicPr>
          <p:nvPr/>
        </p:nvPicPr>
        <p:blipFill>
          <a:blip r:embed="rId5" cstate="print">
            <a:lum bright="20000"/>
          </a:blip>
          <a:srcRect r="50000"/>
          <a:stretch>
            <a:fillRect/>
          </a:stretch>
        </p:blipFill>
        <p:spPr>
          <a:xfrm>
            <a:off x="1524000" y="5170802"/>
            <a:ext cx="1371600" cy="113196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7" name="Picture 16" descr="Law.jpg"/>
          <p:cNvPicPr>
            <a:picLocks noChangeAspect="1"/>
          </p:cNvPicPr>
          <p:nvPr/>
        </p:nvPicPr>
        <p:blipFill>
          <a:blip r:embed="rId6" cstate="print">
            <a:lum bright="10000"/>
          </a:blip>
          <a:srcRect r="54003"/>
          <a:stretch>
            <a:fillRect/>
          </a:stretch>
        </p:blipFill>
        <p:spPr>
          <a:xfrm>
            <a:off x="7315200" y="3874727"/>
            <a:ext cx="1219200" cy="115447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Picture 15" descr="Info.jpg"/>
          <p:cNvPicPr>
            <a:picLocks noChangeAspect="1"/>
          </p:cNvPicPr>
          <p:nvPr/>
        </p:nvPicPr>
        <p:blipFill>
          <a:blip r:embed="rId7" cstate="print">
            <a:lum bright="20000"/>
          </a:blip>
          <a:srcRect r="50000"/>
          <a:stretch>
            <a:fillRect/>
          </a:stretch>
        </p:blipFill>
        <p:spPr>
          <a:xfrm>
            <a:off x="5416481" y="3886200"/>
            <a:ext cx="1212919" cy="11205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Picture 14" descr="HumServ.jpg"/>
          <p:cNvPicPr>
            <a:picLocks noChangeAspect="1"/>
          </p:cNvPicPr>
          <p:nvPr/>
        </p:nvPicPr>
        <p:blipFill>
          <a:blip r:embed="rId8" cstate="print">
            <a:lum bright="20000"/>
          </a:blip>
          <a:srcRect r="50000"/>
          <a:stretch>
            <a:fillRect/>
          </a:stretch>
        </p:blipFill>
        <p:spPr>
          <a:xfrm>
            <a:off x="3429000" y="3895444"/>
            <a:ext cx="1327404" cy="109413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Picture 13" descr="Hosp.jpg"/>
          <p:cNvPicPr>
            <a:picLocks noChangeAspect="1"/>
          </p:cNvPicPr>
          <p:nvPr/>
        </p:nvPicPr>
        <p:blipFill>
          <a:blip r:embed="rId9" cstate="print">
            <a:lum bright="20000"/>
          </a:blip>
          <a:srcRect r="43056"/>
          <a:stretch>
            <a:fillRect/>
          </a:stretch>
        </p:blipFill>
        <p:spPr>
          <a:xfrm>
            <a:off x="1447800" y="3810000"/>
            <a:ext cx="1421655" cy="122886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Picture 12" descr="Health.jpg"/>
          <p:cNvPicPr>
            <a:picLocks noChangeAspect="1"/>
          </p:cNvPicPr>
          <p:nvPr/>
        </p:nvPicPr>
        <p:blipFill>
          <a:blip r:embed="rId10" cstate="print">
            <a:lum bright="30000"/>
          </a:blip>
          <a:srcRect r="47881"/>
          <a:stretch>
            <a:fillRect/>
          </a:stretch>
        </p:blipFill>
        <p:spPr>
          <a:xfrm>
            <a:off x="7162800" y="2514600"/>
            <a:ext cx="1417320" cy="114998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Picture 11" descr="Govern.jpg"/>
          <p:cNvPicPr>
            <a:picLocks noChangeAspect="1"/>
          </p:cNvPicPr>
          <p:nvPr/>
        </p:nvPicPr>
        <p:blipFill>
          <a:blip r:embed="rId11" cstate="print">
            <a:lum bright="30000"/>
          </a:blip>
          <a:srcRect r="56944"/>
          <a:stretch>
            <a:fillRect/>
          </a:stretch>
        </p:blipFill>
        <p:spPr>
          <a:xfrm>
            <a:off x="5334000" y="2590800"/>
            <a:ext cx="1238916" cy="1143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Picture 10" descr="Fin.jpg"/>
          <p:cNvPicPr>
            <a:picLocks noChangeAspect="1"/>
          </p:cNvPicPr>
          <p:nvPr/>
        </p:nvPicPr>
        <p:blipFill>
          <a:blip r:embed="rId12" cstate="print">
            <a:lum bright="20000"/>
          </a:blip>
          <a:srcRect r="36111"/>
          <a:stretch>
            <a:fillRect/>
          </a:stretch>
        </p:blipFill>
        <p:spPr>
          <a:xfrm>
            <a:off x="3429000" y="2514600"/>
            <a:ext cx="1371600" cy="11724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Picture 9" descr="Ed.jpg"/>
          <p:cNvPicPr>
            <a:picLocks noChangeAspect="1"/>
          </p:cNvPicPr>
          <p:nvPr/>
        </p:nvPicPr>
        <p:blipFill>
          <a:blip r:embed="rId13" cstate="print">
            <a:lum bright="30000"/>
          </a:blip>
          <a:srcRect r="35222"/>
          <a:stretch>
            <a:fillRect/>
          </a:stretch>
        </p:blipFill>
        <p:spPr>
          <a:xfrm>
            <a:off x="1425457" y="2514600"/>
            <a:ext cx="1546343" cy="1143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8" descr="Busi.jpg"/>
          <p:cNvPicPr>
            <a:picLocks noChangeAspect="1"/>
          </p:cNvPicPr>
          <p:nvPr/>
        </p:nvPicPr>
        <p:blipFill>
          <a:blip r:embed="rId14" cstate="print">
            <a:lum bright="20000"/>
          </a:blip>
          <a:srcRect r="61905"/>
          <a:stretch>
            <a:fillRect/>
          </a:stretch>
        </p:blipFill>
        <p:spPr>
          <a:xfrm>
            <a:off x="7239000" y="1219200"/>
            <a:ext cx="1297021" cy="1143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7" descr="AV.jpg"/>
          <p:cNvPicPr>
            <a:picLocks noChangeAspect="1"/>
          </p:cNvPicPr>
          <p:nvPr/>
        </p:nvPicPr>
        <p:blipFill>
          <a:blip r:embed="rId15" cstate="print">
            <a:lum bright="20000"/>
          </a:blip>
          <a:srcRect r="55183"/>
          <a:stretch>
            <a:fillRect/>
          </a:stretch>
        </p:blipFill>
        <p:spPr>
          <a:xfrm>
            <a:off x="5338572" y="1203960"/>
            <a:ext cx="1367028" cy="116993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 descr="Constr.jpg"/>
          <p:cNvPicPr>
            <a:picLocks noChangeAspect="1"/>
          </p:cNvPicPr>
          <p:nvPr/>
        </p:nvPicPr>
        <p:blipFill>
          <a:blip r:embed="rId16" cstate="print">
            <a:lum bright="20000"/>
          </a:blip>
          <a:srcRect r="48003"/>
          <a:stretch>
            <a:fillRect/>
          </a:stretch>
        </p:blipFill>
        <p:spPr>
          <a:xfrm>
            <a:off x="3341594" y="1219200"/>
            <a:ext cx="1459006" cy="1143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 descr="Ag.jpg"/>
          <p:cNvPicPr>
            <a:picLocks noChangeAspect="1"/>
          </p:cNvPicPr>
          <p:nvPr/>
        </p:nvPicPr>
        <p:blipFill>
          <a:blip r:embed="rId17" cstate="print">
            <a:lum bright="20000"/>
          </a:blip>
          <a:srcRect r="55556"/>
          <a:stretch>
            <a:fillRect/>
          </a:stretch>
        </p:blipFill>
        <p:spPr>
          <a:xfrm>
            <a:off x="1371600" y="1143000"/>
            <a:ext cx="1647567" cy="12954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1925" y="225425"/>
            <a:ext cx="7407275" cy="7651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The 16 Career Clusters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219200" y="1143000"/>
          <a:ext cx="7620000" cy="5257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144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Agriculture, Food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dirty="0" smtClean="0"/>
                        <a:t>&amp; Natural</a:t>
                      </a:r>
                      <a:r>
                        <a:rPr lang="en-US" b="1" baseline="0" dirty="0" smtClean="0"/>
                        <a:t> Resources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Architecture</a:t>
                      </a:r>
                      <a:r>
                        <a:rPr lang="en-US" b="1" baseline="0" dirty="0" smtClean="0"/>
                        <a:t> &amp; Construction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Arts,</a:t>
                      </a:r>
                      <a:r>
                        <a:rPr lang="en-US" b="1" baseline="0" dirty="0" smtClean="0"/>
                        <a:t>  Audio/Visual Technology &amp; </a:t>
                      </a:r>
                      <a:r>
                        <a:rPr lang="en-US" sz="1600" b="1" baseline="0" dirty="0" smtClean="0"/>
                        <a:t>Communications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Business, Management</a:t>
                      </a:r>
                      <a:r>
                        <a:rPr lang="en-US" b="1" baseline="0" dirty="0" smtClean="0"/>
                        <a:t> &amp; Administration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44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Education &amp; Training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Finance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Government</a:t>
                      </a:r>
                      <a:r>
                        <a:rPr lang="en-US" b="1" baseline="0" dirty="0" smtClean="0"/>
                        <a:t> &amp; Public Administration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Health Science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44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Hospitality &amp; Tourism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Human Services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Information Technology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Law,</a:t>
                      </a:r>
                      <a:r>
                        <a:rPr lang="en-US" b="1" baseline="0" dirty="0" smtClean="0"/>
                        <a:t> Public Safety &amp; Security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44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Manufacturing,</a:t>
                      </a:r>
                      <a:r>
                        <a:rPr lang="en-US" b="1" baseline="0" dirty="0" smtClean="0"/>
                        <a:t> Installation &amp; Repair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Marketing,</a:t>
                      </a:r>
                      <a:r>
                        <a:rPr lang="en-US" b="1" baseline="0" dirty="0" smtClean="0"/>
                        <a:t> Sales &amp; Service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Science, Technology, Engineering &amp;</a:t>
                      </a:r>
                      <a:r>
                        <a:rPr lang="en-US" b="1" baseline="0" dirty="0" smtClean="0"/>
                        <a:t> Mathematics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Transportation, Distribution</a:t>
                      </a:r>
                      <a:r>
                        <a:rPr lang="en-US" b="1" baseline="0" dirty="0" smtClean="0"/>
                        <a:t> &amp; Logistics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2971800"/>
          </a:xfrm>
        </p:spPr>
        <p:txBody>
          <a:bodyPr>
            <a:normAutofit/>
          </a:bodyPr>
          <a:lstStyle/>
          <a:p>
            <a:r>
              <a:rPr lang="en-US" dirty="0" smtClean="0"/>
              <a:t>Business</a:t>
            </a:r>
          </a:p>
          <a:p>
            <a:r>
              <a:rPr lang="en-US" dirty="0" smtClean="0"/>
              <a:t>Leader/Boss of others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826" y="304800"/>
            <a:ext cx="8399174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2971800"/>
          </a:xfrm>
        </p:spPr>
        <p:txBody>
          <a:bodyPr>
            <a:normAutofit/>
          </a:bodyPr>
          <a:lstStyle/>
          <a:p>
            <a:r>
              <a:rPr lang="en-US" dirty="0" smtClean="0"/>
              <a:t>Designing buildings or structures</a:t>
            </a:r>
          </a:p>
          <a:p>
            <a:r>
              <a:rPr lang="en-US" dirty="0" smtClean="0"/>
              <a:t>Making buildings</a:t>
            </a:r>
          </a:p>
          <a:p>
            <a:r>
              <a:rPr lang="en-US" dirty="0" smtClean="0"/>
              <a:t>Maintaining buildings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"/>
            <a:ext cx="8305800" cy="338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0"/>
            <a:ext cx="8229600" cy="2667000"/>
          </a:xfrm>
        </p:spPr>
        <p:txBody>
          <a:bodyPr>
            <a:normAutofit/>
          </a:bodyPr>
          <a:lstStyle/>
          <a:p>
            <a:r>
              <a:rPr lang="en-US" dirty="0" smtClean="0"/>
              <a:t>Teaching children</a:t>
            </a:r>
          </a:p>
          <a:p>
            <a:r>
              <a:rPr lang="en-US" dirty="0" smtClean="0"/>
              <a:t>Teaching adults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"/>
            <a:ext cx="7315200" cy="35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0"/>
            <a:ext cx="8229600" cy="1905000"/>
          </a:xfrm>
        </p:spPr>
        <p:txBody>
          <a:bodyPr>
            <a:normAutofit/>
          </a:bodyPr>
          <a:lstStyle/>
          <a:p>
            <a:r>
              <a:rPr lang="en-US" dirty="0" smtClean="0"/>
              <a:t>Helping people manage money</a:t>
            </a:r>
          </a:p>
          <a:p>
            <a:r>
              <a:rPr lang="en-US" dirty="0" smtClean="0"/>
              <a:t>Helping businesses manage money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52400"/>
            <a:ext cx="7543800" cy="411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514</Words>
  <Application>Microsoft Office PowerPoint</Application>
  <PresentationFormat>On-screen Show (4:3)</PresentationFormat>
  <Paragraphs>178</Paragraphs>
  <Slides>54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7" baseType="lpstr">
      <vt:lpstr>Arial</vt:lpstr>
      <vt:lpstr>Calibri</vt:lpstr>
      <vt:lpstr>Office Theme</vt:lpstr>
      <vt:lpstr>States’ Career Clusters</vt:lpstr>
      <vt:lpstr>Choose a Career:</vt:lpstr>
      <vt:lpstr>The 16 Career Clusters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Matching 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Matching 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16 Career Clusters</vt:lpstr>
    </vt:vector>
  </TitlesOfParts>
  <Company>School District of Elmwood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Hauglep</dc:creator>
  <cp:lastModifiedBy>Paula Haugle</cp:lastModifiedBy>
  <cp:revision>12</cp:revision>
  <dcterms:created xsi:type="dcterms:W3CDTF">2015-04-02T16:16:28Z</dcterms:created>
  <dcterms:modified xsi:type="dcterms:W3CDTF">2019-05-14T16:18:38Z</dcterms:modified>
</cp:coreProperties>
</file>